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p:sldMasterIdLst>
    <p:sldMasterId id="2147483648" r:id="rId1"/>
    <p:sldMasterId id="2147483649" r:id="rId2"/>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3004800" cy="9753600"/>
  <p:notesSz cx="6858000" cy="9144000"/>
  <p:defaultTextStyle>
    <a:defPPr>
      <a:defRPr lang="en-US"/>
    </a:defPPr>
    <a:lvl1pPr algn="ctr" defTabSz="584200" rtl="0" fontAlgn="base" hangingPunct="0">
      <a:spcBef>
        <a:spcPct val="0"/>
      </a:spcBef>
      <a:spcAft>
        <a:spcPct val="0"/>
      </a:spcAft>
      <a:defRPr sz="4200" kern="1200">
        <a:solidFill>
          <a:srgbClr val="000000"/>
        </a:solidFill>
        <a:latin typeface="Gill Sans" charset="0"/>
        <a:ea typeface="Gill Sans" charset="0"/>
        <a:cs typeface="Gill Sans" charset="0"/>
        <a:sym typeface="Gill Sans" charset="0"/>
      </a:defRPr>
    </a:lvl1pPr>
    <a:lvl2pPr marL="342900" algn="ctr" defTabSz="584200" rtl="0" fontAlgn="base" hangingPunct="0">
      <a:spcBef>
        <a:spcPct val="0"/>
      </a:spcBef>
      <a:spcAft>
        <a:spcPct val="0"/>
      </a:spcAft>
      <a:defRPr sz="4200" kern="1200">
        <a:solidFill>
          <a:srgbClr val="000000"/>
        </a:solidFill>
        <a:latin typeface="Gill Sans" charset="0"/>
        <a:ea typeface="Gill Sans" charset="0"/>
        <a:cs typeface="Gill Sans" charset="0"/>
        <a:sym typeface="Gill Sans" charset="0"/>
      </a:defRPr>
    </a:lvl2pPr>
    <a:lvl3pPr marL="685800" algn="ctr" defTabSz="584200" rtl="0" fontAlgn="base" hangingPunct="0">
      <a:spcBef>
        <a:spcPct val="0"/>
      </a:spcBef>
      <a:spcAft>
        <a:spcPct val="0"/>
      </a:spcAft>
      <a:defRPr sz="4200" kern="1200">
        <a:solidFill>
          <a:srgbClr val="000000"/>
        </a:solidFill>
        <a:latin typeface="Gill Sans" charset="0"/>
        <a:ea typeface="Gill Sans" charset="0"/>
        <a:cs typeface="Gill Sans" charset="0"/>
        <a:sym typeface="Gill Sans" charset="0"/>
      </a:defRPr>
    </a:lvl3pPr>
    <a:lvl4pPr marL="1028700" algn="ctr" defTabSz="584200" rtl="0" fontAlgn="base" hangingPunct="0">
      <a:spcBef>
        <a:spcPct val="0"/>
      </a:spcBef>
      <a:spcAft>
        <a:spcPct val="0"/>
      </a:spcAft>
      <a:defRPr sz="4200" kern="1200">
        <a:solidFill>
          <a:srgbClr val="000000"/>
        </a:solidFill>
        <a:latin typeface="Gill Sans" charset="0"/>
        <a:ea typeface="Gill Sans" charset="0"/>
        <a:cs typeface="Gill Sans" charset="0"/>
        <a:sym typeface="Gill Sans" charset="0"/>
      </a:defRPr>
    </a:lvl4pPr>
    <a:lvl5pPr marL="1371600" algn="ctr" defTabSz="584200" rtl="0" fontAlgn="base" hangingPunct="0">
      <a:spcBef>
        <a:spcPct val="0"/>
      </a:spcBef>
      <a:spcAft>
        <a:spcPct val="0"/>
      </a:spcAft>
      <a:defRPr sz="4200" kern="1200">
        <a:solidFill>
          <a:srgbClr val="000000"/>
        </a:solidFill>
        <a:latin typeface="Gill Sans" charset="0"/>
        <a:ea typeface="Gill Sans" charset="0"/>
        <a:cs typeface="Gill Sans" charset="0"/>
        <a:sym typeface="Gill Sans" charset="0"/>
      </a:defRPr>
    </a:lvl5pPr>
    <a:lvl6pPr marL="2286000" algn="l" defTabSz="914400" rtl="0" eaLnBrk="1" latinLnBrk="0" hangingPunct="1">
      <a:defRPr sz="4200" kern="1200">
        <a:solidFill>
          <a:srgbClr val="000000"/>
        </a:solidFill>
        <a:latin typeface="Gill Sans" charset="0"/>
        <a:ea typeface="Gill Sans" charset="0"/>
        <a:cs typeface="Gill Sans" charset="0"/>
        <a:sym typeface="Gill Sans" charset="0"/>
      </a:defRPr>
    </a:lvl6pPr>
    <a:lvl7pPr marL="2743200" algn="l" defTabSz="914400" rtl="0" eaLnBrk="1" latinLnBrk="0" hangingPunct="1">
      <a:defRPr sz="4200" kern="1200">
        <a:solidFill>
          <a:srgbClr val="000000"/>
        </a:solidFill>
        <a:latin typeface="Gill Sans" charset="0"/>
        <a:ea typeface="Gill Sans" charset="0"/>
        <a:cs typeface="Gill Sans" charset="0"/>
        <a:sym typeface="Gill Sans" charset="0"/>
      </a:defRPr>
    </a:lvl7pPr>
    <a:lvl8pPr marL="3200400" algn="l" defTabSz="914400" rtl="0" eaLnBrk="1" latinLnBrk="0" hangingPunct="1">
      <a:defRPr sz="4200" kern="1200">
        <a:solidFill>
          <a:srgbClr val="000000"/>
        </a:solidFill>
        <a:latin typeface="Gill Sans" charset="0"/>
        <a:ea typeface="Gill Sans" charset="0"/>
        <a:cs typeface="Gill Sans" charset="0"/>
        <a:sym typeface="Gill Sans" charset="0"/>
      </a:defRPr>
    </a:lvl8pPr>
    <a:lvl9pPr marL="3657600" algn="l" defTabSz="914400" rtl="0" eaLnBrk="1" latinLnBrk="0" hangingPunct="1">
      <a:defRPr sz="4200" kern="1200">
        <a:solidFill>
          <a:srgbClr val="000000"/>
        </a:solidFill>
        <a:latin typeface="Gill Sans" charset="0"/>
        <a:ea typeface="Gill Sans" charset="0"/>
        <a:cs typeface="Gill Sans" charset="0"/>
        <a:sym typeface="Gill San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9" d="100"/>
          <a:sy n="59" d="100"/>
        </p:scale>
        <p:origin x="-1068" y="-78"/>
      </p:cViewPr>
      <p:guideLst>
        <p:guide orient="horz" pos="3072"/>
        <p:guide pos="409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Rot="1" noChangeAspect="1"/>
          </p:cNvSpPr>
          <p:nvPr>
            <p:ph type="sldImg" idx="2"/>
          </p:nvPr>
        </p:nvSpPr>
        <p:spPr bwMode="auto">
          <a:xfrm>
            <a:off x="1143000" y="685800"/>
            <a:ext cx="4572000" cy="3429000"/>
          </a:xfrm>
          <a:prstGeom prst="rect">
            <a:avLst/>
          </a:prstGeom>
          <a:noFill/>
          <a:ln w="12700" cap="rnd" cmpd="sng">
            <a:noFill/>
            <a:prstDash val="solid"/>
            <a:round/>
            <a:headEnd type="none" w="med" len="med"/>
            <a:tailEnd type="none" w="med" len="med"/>
          </a:ln>
          <a:effectLst/>
        </p:spPr>
      </p:sp>
      <p:sp>
        <p:nvSpPr>
          <p:cNvPr id="3074" name="Rectangle 2"/>
          <p:cNvSpPr>
            <a:spLocks noGrp="1"/>
          </p:cNvSpPr>
          <p:nvPr>
            <p:ph type="body" sz="quarter" idx="3"/>
          </p:nvPr>
        </p:nvSpPr>
        <p:spPr bwMode="auto">
          <a:xfrm>
            <a:off x="914400" y="4343400"/>
            <a:ext cx="5029200" cy="4114800"/>
          </a:xfrm>
          <a:prstGeom prst="rect">
            <a:avLst/>
          </a:prstGeom>
          <a:noFill/>
          <a:ln w="12700" cap="rnd"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smtClean="0">
                <a:sym typeface="Lucida Grande" charset="0"/>
              </a:rPr>
              <a:t>Click to edit Master text styles</a:t>
            </a:r>
          </a:p>
          <a:p>
            <a:pPr lvl="1"/>
            <a:r>
              <a:rPr lang="en-US" smtClean="0">
                <a:sym typeface="Lucida Grande" charset="0"/>
              </a:rPr>
              <a:t>Second level</a:t>
            </a:r>
          </a:p>
          <a:p>
            <a:pPr lvl="2"/>
            <a:r>
              <a:rPr lang="en-US" smtClean="0">
                <a:sym typeface="Lucida Grande" charset="0"/>
              </a:rPr>
              <a:t>Third level</a:t>
            </a:r>
          </a:p>
          <a:p>
            <a:pPr lvl="3"/>
            <a:r>
              <a:rPr lang="en-US" smtClean="0">
                <a:sym typeface="Lucida Grande" charset="0"/>
              </a:rPr>
              <a:t>Fourth level</a:t>
            </a:r>
          </a:p>
          <a:p>
            <a:pPr lvl="4"/>
            <a:r>
              <a:rPr lang="en-US" smtClean="0">
                <a:sym typeface="Lucida Grande" charset="0"/>
              </a:rPr>
              <a:t>Fifth level</a:t>
            </a:r>
          </a:p>
        </p:txBody>
      </p:sp>
    </p:spTree>
  </p:cSld>
  <p:clrMap bg1="lt1" tx1="dk1" bg2="lt2" tx2="dk2" accent1="accent1" accent2="accent2" accent3="accent3" accent4="accent4" accent5="accent5" accent6="accent6" hlink="hlink" folHlink="folHlink"/>
  <p:notesStyle>
    <a:lvl1pPr algn="l" defTabSz="584200" rtl="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1pPr>
    <a:lvl2pPr marL="228600" algn="l" defTabSz="584200" rtl="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2pPr>
    <a:lvl3pPr marL="457200" algn="l" defTabSz="584200" rtl="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3pPr>
    <a:lvl4pPr marL="685800" algn="l" defTabSz="584200" rtl="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4pPr>
    <a:lvl5pPr marL="914400" algn="l" defTabSz="584200" rtl="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Rot="1" noChangeAspect="1" noChangeArrowheads="1"/>
          </p:cNvSpPr>
          <p:nvPr>
            <p:ph type="sldImg"/>
          </p:nvPr>
        </p:nvSpPr>
        <p:spPr/>
      </p:sp>
      <p:sp>
        <p:nvSpPr>
          <p:cNvPr id="6146" name="Rectangle 2"/>
          <p:cNvSpPr>
            <a:spLocks noGrp="1" noChangeArrowheads="1"/>
          </p:cNvSpPr>
          <p:nvPr>
            <p:ph type="body" idx="1"/>
          </p:nvPr>
        </p:nvSpPr>
        <p:spPr/>
        <p:txBody>
          <a:bodyPr/>
          <a:lstStyle/>
          <a:p>
            <a:pPr marL="342900" indent="-238125" defTabSz="457200">
              <a:lnSpc>
                <a:spcPts val="3500"/>
              </a:lnSpc>
            </a:pPr>
            <a:r>
              <a:rPr lang="en-US" sz="1500">
                <a:latin typeface="Tahoma" pitchFamily="34" charset="0"/>
                <a:cs typeface="Tahoma" pitchFamily="34" charset="0"/>
                <a:sym typeface="Tahoma" pitchFamily="34" charset="0"/>
              </a:rPr>
              <a:t>(talking points)</a:t>
            </a:r>
            <a:endParaRPr lang="en-US" sz="1200">
              <a:latin typeface="Tahoma" pitchFamily="34" charset="0"/>
              <a:cs typeface="Tahoma" pitchFamily="34" charset="0"/>
              <a:sym typeface="Tahoma" pitchFamily="34" charset="0"/>
            </a:endParaRPr>
          </a:p>
          <a:p>
            <a:pPr marL="342900" indent="-238125"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This is an overview of our plan to utilize social media to positively impact our growth objectives.</a:t>
            </a:r>
          </a:p>
          <a:p>
            <a:pPr marL="342900" indent="-238125"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This is not meant to be a comprehensive, tactical plan. </a:t>
            </a:r>
          </a:p>
          <a:p>
            <a:pPr marL="342900" indent="-238125"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This represents</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what we plan to accomplish</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who will be involved</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the social channels we will utilize</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our timetable for implementation</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and how we will measure our success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Rot="1" noChangeAspect="1" noChangeArrowheads="1"/>
          </p:cNvSpPr>
          <p:nvPr>
            <p:ph type="sldImg"/>
          </p:nvPr>
        </p:nvSpPr>
        <p:spPr/>
      </p:sp>
      <p:sp>
        <p:nvSpPr>
          <p:cNvPr id="24578" name="Rectangle 2"/>
          <p:cNvSpPr>
            <a:spLocks noGrp="1" noChangeArrowheads="1"/>
          </p:cNvSpPr>
          <p:nvPr>
            <p:ph type="body" idx="1"/>
          </p:nvPr>
        </p:nvSpPr>
        <p:spPr/>
        <p:txBody>
          <a:bodyPr/>
          <a:lstStyle/>
          <a:p>
            <a:pPr marL="331788" indent="-230188" defTabSz="457200">
              <a:lnSpc>
                <a:spcPts val="3500"/>
              </a:lnSpc>
            </a:pPr>
            <a:r>
              <a:rPr lang="en-US" sz="1500">
                <a:latin typeface="Tahoma" pitchFamily="34" charset="0"/>
                <a:cs typeface="Tahoma" pitchFamily="34" charset="0"/>
                <a:sym typeface="Tahoma" pitchFamily="34" charset="0"/>
              </a:rPr>
              <a:t>(instructions)</a:t>
            </a:r>
            <a:endParaRPr lang="en-US" sz="1200">
              <a:latin typeface="Tahoma" pitchFamily="34" charset="0"/>
              <a:cs typeface="Tahoma" pitchFamily="34" charset="0"/>
              <a:sym typeface="Tahoma" pitchFamily="34" charset="0"/>
            </a:endParaRP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OurCompany with your company name</a:t>
            </a:r>
          </a:p>
          <a:p>
            <a:pPr marL="331788" indent="-230188" defTabSz="457200">
              <a:lnSpc>
                <a:spcPts val="3500"/>
              </a:lnSpc>
              <a:tabLst>
                <a:tab pos="139700" algn="l"/>
                <a:tab pos="457200" algn="l"/>
              </a:tabLst>
            </a:pPr>
            <a:r>
              <a:rPr lang="en-US" sz="1500">
                <a:latin typeface="Tahoma" pitchFamily="34" charset="0"/>
                <a:cs typeface="Tahoma" pitchFamily="34" charset="0"/>
                <a:sym typeface="Tahoma" pitchFamily="34" charset="0"/>
              </a:rPr>
              <a:t>--------------------------------------------------------------------------------------------</a:t>
            </a:r>
          </a:p>
          <a:p>
            <a:pPr marL="331788" indent="-230188" defTabSz="457200">
              <a:lnSpc>
                <a:spcPts val="3500"/>
              </a:lnSpc>
            </a:pPr>
            <a:r>
              <a:rPr lang="en-US" sz="1500">
                <a:latin typeface="Tahoma" pitchFamily="34" charset="0"/>
                <a:cs typeface="Tahoma" pitchFamily="34" charset="0"/>
                <a:sym typeface="Tahoma" pitchFamily="34" charset="0"/>
              </a:rPr>
              <a:t>(talking points)</a:t>
            </a:r>
            <a:endParaRPr lang="en-US" sz="1200">
              <a:latin typeface="Tahoma" pitchFamily="34" charset="0"/>
              <a:cs typeface="Tahoma" pitchFamily="34" charset="0"/>
              <a:sym typeface="Tahoma" pitchFamily="34" charset="0"/>
            </a:endParaRP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SlideShare is owned by LinkedIn and attracts the same audience. In some cases its audience is larger than LinkedIn. </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currently don’t have a company profile but will create one with the Pro account. This will allow us to use SlideShare as a content distribution and promotion tool that is consistent with our brand image. </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SlideShare posting is not just a company effort but requires involvement by OurCompany leadership. Posting presentations, following OurCompany and others, and increasing our following will help to increase views of our SlideShare posts. Our training program and internal social media newsletter will provide the guidance necessary to ensure appropriate posting and profiles.</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Integration with LinkedIn is as simple as posting a link to your SlideShare presentation in your professional summary. You can do the same with other content, like YouTube videos.</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can advertise on LinkedIn to promoting our top SlideShare presentations to targeted audiences. We will collaborate with our advertising team to integrate this with our LinkedIn ad strategy. </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With the Pro version of SlideShare we can capture leads directly from the presentations or can integrate with our CRM. We will review the options and technical requirements to determine the best option. </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currently have no SlideShare profile, but by implementing this strategy we anticipate reaching XXXXX views over the next X months.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Rot="1" noChangeAspect="1" noChangeArrowheads="1"/>
          </p:cNvSpPr>
          <p:nvPr>
            <p:ph type="sldImg"/>
          </p:nvPr>
        </p:nvSpPr>
        <p:spPr/>
      </p:sp>
      <p:sp>
        <p:nvSpPr>
          <p:cNvPr id="26626" name="Rectangle 2"/>
          <p:cNvSpPr>
            <a:spLocks noGrp="1" noChangeArrowheads="1"/>
          </p:cNvSpPr>
          <p:nvPr>
            <p:ph type="body" idx="1"/>
          </p:nvPr>
        </p:nvSpPr>
        <p:spPr/>
        <p:txBody>
          <a:bodyPr/>
          <a:lstStyle/>
          <a:p>
            <a:pPr marL="319088" indent="-222250" defTabSz="457200">
              <a:lnSpc>
                <a:spcPts val="3500"/>
              </a:lnSpc>
            </a:pPr>
            <a:r>
              <a:rPr lang="en-US" sz="1500">
                <a:latin typeface="Tahoma" pitchFamily="34" charset="0"/>
                <a:cs typeface="Tahoma" pitchFamily="34" charset="0"/>
                <a:sym typeface="Tahoma" pitchFamily="34" charset="0"/>
              </a:rPr>
              <a:t>(instructions)</a:t>
            </a:r>
            <a:endParaRPr lang="en-US" sz="1200">
              <a:latin typeface="Tahoma" pitchFamily="34" charset="0"/>
              <a:cs typeface="Tahoma" pitchFamily="34" charset="0"/>
              <a:sym typeface="Tahoma" pitchFamily="34" charset="0"/>
            </a:endParaRP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OurCompany with your company name</a:t>
            </a:r>
          </a:p>
          <a:p>
            <a:pPr marL="319088" indent="-222250" defTabSz="457200">
              <a:lnSpc>
                <a:spcPts val="3500"/>
              </a:lnSpc>
              <a:tabLst>
                <a:tab pos="139700" algn="l"/>
                <a:tab pos="457200" algn="l"/>
              </a:tabLst>
            </a:pPr>
            <a:r>
              <a:rPr lang="en-US" sz="1500">
                <a:latin typeface="Tahoma" pitchFamily="34" charset="0"/>
                <a:cs typeface="Tahoma" pitchFamily="34" charset="0"/>
                <a:sym typeface="Tahoma" pitchFamily="34" charset="0"/>
              </a:rPr>
              <a:t>--------------------------------------------------------------------------------------------</a:t>
            </a:r>
          </a:p>
          <a:p>
            <a:pPr marL="319088" indent="-222250" defTabSz="457200">
              <a:lnSpc>
                <a:spcPts val="3500"/>
              </a:lnSpc>
            </a:pPr>
            <a:r>
              <a:rPr lang="en-US" sz="1500">
                <a:latin typeface="Tahoma" pitchFamily="34" charset="0"/>
                <a:cs typeface="Tahoma" pitchFamily="34" charset="0"/>
                <a:sym typeface="Tahoma" pitchFamily="34" charset="0"/>
              </a:rPr>
              <a:t>(talking points)</a:t>
            </a:r>
            <a:endParaRPr lang="en-US" sz="1200">
              <a:latin typeface="Tahoma" pitchFamily="34" charset="0"/>
              <a:cs typeface="Tahoma" pitchFamily="34" charset="0"/>
              <a:sym typeface="Tahoma" pitchFamily="34" charset="0"/>
            </a:endParaRP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Some people consider video content marketing as a consumer approach. What we need to keep in mind is that B2B is marketing to people (decision makers) within companies, not companies. People like to watch videos and are more likely to share videos and consume on smart phones.</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After Google, YouTube is the largest search network, bigger than Bing, Yahoo, Ask, and AOL combined. </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Posting videos on our site alone doesn’t fully utilize the value of YouTube. We will create a complete company channel with categories that</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Promote our company, culture, values, employees, and brand</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Educate viewers about industry trends and tips related to our target audience jobs</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Relate to our target audience so they will be more comfortable purchasing from us and promoting us</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As with LinkedIn, employee participation is critical to produce an abundance of video content. This can range from employee interviews about their jobs and the culture at OurCompany to video blogs.  Our training program and internal social media newsletter will provide the guidance necessary to ensure appropriate video content and optimization.</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will collaborate with our advertising team to develop targeted ads focusing on contextual ads and other methods to reach our target audience.</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currently have a total of XXXX views to our videos on YouTube. By implementing this strategy we anticipate increasing this to XXXXX over the next X months. Other measurable criteria include subscriptions and likes, which impact search position.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Rot="1" noChangeAspect="1" noChangeArrowheads="1"/>
          </p:cNvSpPr>
          <p:nvPr>
            <p:ph type="sldImg"/>
          </p:nvPr>
        </p:nvSpPr>
        <p:spPr/>
      </p:sp>
      <p:sp>
        <p:nvSpPr>
          <p:cNvPr id="28674" name="Rectangle 2"/>
          <p:cNvSpPr>
            <a:spLocks noGrp="1" noChangeArrowheads="1"/>
          </p:cNvSpPr>
          <p:nvPr>
            <p:ph type="body" idx="1"/>
          </p:nvPr>
        </p:nvSpPr>
        <p:spPr/>
        <p:txBody>
          <a:bodyPr/>
          <a:lstStyle/>
          <a:p>
            <a:pPr marL="331788" indent="-230188" defTabSz="457200">
              <a:lnSpc>
                <a:spcPts val="3500"/>
              </a:lnSpc>
            </a:pPr>
            <a:r>
              <a:rPr lang="en-US" sz="1500">
                <a:latin typeface="Tahoma" pitchFamily="34" charset="0"/>
                <a:cs typeface="Tahoma" pitchFamily="34" charset="0"/>
                <a:sym typeface="Tahoma" pitchFamily="34" charset="0"/>
              </a:rPr>
              <a:t>(instructions)</a:t>
            </a:r>
            <a:endParaRPr lang="en-US" sz="1200">
              <a:latin typeface="Tahoma" pitchFamily="34" charset="0"/>
              <a:cs typeface="Tahoma" pitchFamily="34" charset="0"/>
              <a:sym typeface="Tahoma" pitchFamily="34" charset="0"/>
            </a:endParaRP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OurCompany with your company name</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SocialMediaLeader with the name of the person leading the social media efforts</a:t>
            </a:r>
          </a:p>
          <a:p>
            <a:pPr marL="331788" indent="-230188" defTabSz="457200">
              <a:lnSpc>
                <a:spcPts val="3500"/>
              </a:lnSpc>
              <a:tabLst>
                <a:tab pos="139700" algn="l"/>
                <a:tab pos="457200" algn="l"/>
              </a:tabLst>
            </a:pPr>
            <a:r>
              <a:rPr lang="en-US" sz="1500">
                <a:latin typeface="Tahoma" pitchFamily="34" charset="0"/>
                <a:cs typeface="Tahoma" pitchFamily="34" charset="0"/>
                <a:sym typeface="Tahoma" pitchFamily="34" charset="0"/>
              </a:rPr>
              <a:t>--------------------------------------------------------------------------------------------</a:t>
            </a:r>
          </a:p>
          <a:p>
            <a:pPr marL="331788" indent="-230188" defTabSz="457200">
              <a:lnSpc>
                <a:spcPts val="3500"/>
              </a:lnSpc>
            </a:pPr>
            <a:r>
              <a:rPr lang="en-US" sz="1500">
                <a:latin typeface="Tahoma" pitchFamily="34" charset="0"/>
                <a:cs typeface="Tahoma" pitchFamily="34" charset="0"/>
                <a:sym typeface="Tahoma" pitchFamily="34" charset="0"/>
              </a:rPr>
              <a:t>(talking points)</a:t>
            </a:r>
            <a:endParaRPr lang="en-US" sz="1200">
              <a:latin typeface="Tahoma" pitchFamily="34" charset="0"/>
              <a:cs typeface="Tahoma" pitchFamily="34" charset="0"/>
              <a:sym typeface="Tahoma" pitchFamily="34" charset="0"/>
            </a:endParaRP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Our company profile on Twitter needs to be improved to incorporate better background images and a concise bio. </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Twitter provides an excellent opportunity to promote OurCompany as a thought leader and to associate with other thought leaders in our industry. </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SocialMediaLeader will be the primary interface for posting official content for OurCompany and responding to mentions including our company name or Twitter handle.</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Employee participation will consist of original tweets and re-tweeting OurCompany tweets. Our training program and internal social media newsletter will provide the guidance necessary on the proper use of #hashtags, following strategy, and posting guidelines.</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Promoted tweets are a form of advertising but does not involve the advertising team with the exception of ad budget consideration. Promoted tweets allow us to engage a broader audience during industry events or for special announcements.</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currently have XXXX Twitter followers. By implementing this strategy we anticipate increasing this to XXXXX over the next X months.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Rot="1" noChangeAspect="1" noChangeArrowheads="1"/>
          </p:cNvSpPr>
          <p:nvPr>
            <p:ph type="sldImg"/>
          </p:nvPr>
        </p:nvSpPr>
        <p:spPr/>
      </p:sp>
      <p:sp>
        <p:nvSpPr>
          <p:cNvPr id="30722" name="Rectangle 2"/>
          <p:cNvSpPr>
            <a:spLocks noGrp="1" noChangeArrowheads="1"/>
          </p:cNvSpPr>
          <p:nvPr>
            <p:ph type="body" idx="1"/>
          </p:nvPr>
        </p:nvSpPr>
        <p:spPr/>
        <p:txBody>
          <a:bodyPr/>
          <a:lstStyle/>
          <a:p>
            <a:pPr marL="350838" indent="-244475" defTabSz="457200">
              <a:lnSpc>
                <a:spcPts val="3500"/>
              </a:lnSpc>
            </a:pPr>
            <a:r>
              <a:rPr lang="en-US" sz="1500">
                <a:latin typeface="Tahoma" pitchFamily="34" charset="0"/>
                <a:cs typeface="Tahoma" pitchFamily="34" charset="0"/>
                <a:sym typeface="Tahoma" pitchFamily="34" charset="0"/>
              </a:rPr>
              <a:t>(instructions)</a:t>
            </a:r>
            <a:endParaRPr lang="en-US" sz="1200">
              <a:latin typeface="Tahoma" pitchFamily="34" charset="0"/>
              <a:cs typeface="Tahoma" pitchFamily="34" charset="0"/>
              <a:sym typeface="Tahoma" pitchFamily="34" charset="0"/>
            </a:endParaRPr>
          </a:p>
          <a:p>
            <a:pPr marL="350838" indent="-244475"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OurCompany with your company name</a:t>
            </a:r>
          </a:p>
          <a:p>
            <a:pPr marL="350838" indent="-244475"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SocialMediaLeader with the name of the person leading the social media efforts</a:t>
            </a:r>
          </a:p>
          <a:p>
            <a:pPr marL="350838" indent="-244475" defTabSz="457200">
              <a:lnSpc>
                <a:spcPts val="3500"/>
              </a:lnSpc>
              <a:tabLst>
                <a:tab pos="139700" algn="l"/>
                <a:tab pos="457200" algn="l"/>
              </a:tabLst>
            </a:pPr>
            <a:r>
              <a:rPr lang="en-US" sz="1500">
                <a:latin typeface="Tahoma" pitchFamily="34" charset="0"/>
                <a:cs typeface="Tahoma" pitchFamily="34" charset="0"/>
                <a:sym typeface="Tahoma" pitchFamily="34" charset="0"/>
              </a:rPr>
              <a:t>--------------------------------------------------------------------------------------------</a:t>
            </a:r>
          </a:p>
          <a:p>
            <a:pPr marL="350838" indent="-244475" defTabSz="457200">
              <a:lnSpc>
                <a:spcPts val="3500"/>
              </a:lnSpc>
            </a:pPr>
            <a:r>
              <a:rPr lang="en-US" sz="1500">
                <a:latin typeface="Arial" pitchFamily="34" charset="0"/>
                <a:cs typeface="Arial" pitchFamily="34" charset="0"/>
                <a:sym typeface="Arial" pitchFamily="34" charset="0"/>
              </a:rPr>
              <a:t>(talking points)</a:t>
            </a:r>
            <a:endParaRPr lang="en-US" sz="1200">
              <a:latin typeface="Times Roman" charset="0"/>
              <a:ea typeface="Times Roman" charset="0"/>
              <a:cs typeface="Times Roman" charset="0"/>
              <a:sym typeface="Times Roman" charset="0"/>
            </a:endParaRPr>
          </a:p>
          <a:p>
            <a:pPr marL="350838" indent="-244475" defTabSz="457200">
              <a:lnSpc>
                <a:spcPts val="3500"/>
              </a:lnSpc>
              <a:buFontTx/>
              <a:buChar char="•"/>
              <a:tabLst>
                <a:tab pos="139700" algn="l"/>
                <a:tab pos="457200" algn="l"/>
              </a:tabLst>
            </a:pPr>
            <a:r>
              <a:rPr lang="en-US" sz="1500">
                <a:latin typeface="Arial" pitchFamily="34" charset="0"/>
                <a:cs typeface="Arial" pitchFamily="34" charset="0"/>
                <a:sym typeface="Arial" pitchFamily="34" charset="0"/>
              </a:rPr>
              <a:t>Many may wonder why a B2B business like OurCompany would take the time to create, maintain, and engage on Facebook. Most see it as a B2C platform. Many companies have successfully utilized Facebook to generate leads, increase brand awareness, and improve customer satisfaction. With the proper strategy we believe we can as well.</a:t>
            </a:r>
          </a:p>
          <a:p>
            <a:pPr marL="350838" indent="-244475" defTabSz="457200">
              <a:lnSpc>
                <a:spcPts val="3500"/>
              </a:lnSpc>
              <a:buFontTx/>
              <a:buChar char="•"/>
              <a:tabLst>
                <a:tab pos="139700" algn="l"/>
                <a:tab pos="457200" algn="l"/>
              </a:tabLst>
            </a:pPr>
            <a:r>
              <a:rPr lang="en-US" sz="1500">
                <a:latin typeface="Arial" pitchFamily="34" charset="0"/>
                <a:cs typeface="Arial" pitchFamily="34" charset="0"/>
                <a:sym typeface="Arial" pitchFamily="34" charset="0"/>
              </a:rPr>
              <a:t>We first need to completely update our company page on Facebook. There are many options ranging from a new cover photo to the use of apps. We will be exploring these options over the next few months.</a:t>
            </a:r>
          </a:p>
          <a:p>
            <a:pPr marL="350838" indent="-244475" defTabSz="457200">
              <a:lnSpc>
                <a:spcPts val="3500"/>
              </a:lnSpc>
              <a:buFontTx/>
              <a:buChar char="•"/>
              <a:tabLst>
                <a:tab pos="139700" algn="l"/>
                <a:tab pos="457200" algn="l"/>
              </a:tabLst>
            </a:pPr>
            <a:r>
              <a:rPr lang="en-US" sz="1500">
                <a:latin typeface="Arial" pitchFamily="34" charset="0"/>
                <a:cs typeface="Arial" pitchFamily="34" charset="0"/>
                <a:sym typeface="Arial" pitchFamily="34" charset="0"/>
              </a:rPr>
              <a:t>SocialMediaLeader will be the primary interface for posting content and engaging with those posting questions and comments on our Facebook page. </a:t>
            </a:r>
          </a:p>
          <a:p>
            <a:pPr marL="350838" indent="-244475" defTabSz="457200">
              <a:lnSpc>
                <a:spcPts val="3500"/>
              </a:lnSpc>
              <a:buFontTx/>
              <a:buChar char="•"/>
              <a:tabLst>
                <a:tab pos="139700" algn="l"/>
                <a:tab pos="457200" algn="l"/>
              </a:tabLst>
            </a:pPr>
            <a:r>
              <a:rPr lang="en-US" sz="1500">
                <a:latin typeface="Arial" pitchFamily="34" charset="0"/>
                <a:cs typeface="Arial" pitchFamily="34" charset="0"/>
                <a:sym typeface="Arial" pitchFamily="34" charset="0"/>
              </a:rPr>
              <a:t>Only 20% of post will be promotional in style while 80% will be original and curated content that provide value to our followers. </a:t>
            </a:r>
          </a:p>
          <a:p>
            <a:pPr marL="350838" indent="-244475" defTabSz="457200">
              <a:lnSpc>
                <a:spcPts val="3500"/>
              </a:lnSpc>
              <a:buFontTx/>
              <a:buChar char="•"/>
              <a:tabLst>
                <a:tab pos="139700" algn="l"/>
                <a:tab pos="457200" algn="l"/>
              </a:tabLst>
            </a:pPr>
            <a:r>
              <a:rPr lang="en-US" sz="1500">
                <a:latin typeface="Arial" pitchFamily="34" charset="0"/>
                <a:cs typeface="Arial" pitchFamily="34" charset="0"/>
                <a:sym typeface="Arial" pitchFamily="34" charset="0"/>
              </a:rPr>
              <a:t>Content that causes our followers to Like and comment will improve what Facebook calls our EdgeRank. This will help to get our posts in front of more followers.</a:t>
            </a:r>
          </a:p>
          <a:p>
            <a:pPr marL="350838" indent="-244475" defTabSz="457200">
              <a:lnSpc>
                <a:spcPts val="3500"/>
              </a:lnSpc>
              <a:buFontTx/>
              <a:buChar char="•"/>
              <a:tabLst>
                <a:tab pos="139700" algn="l"/>
                <a:tab pos="457200" algn="l"/>
              </a:tabLst>
            </a:pPr>
            <a:r>
              <a:rPr lang="en-US" sz="1500">
                <a:latin typeface="Arial" pitchFamily="34" charset="0"/>
                <a:cs typeface="Arial" pitchFamily="34" charset="0"/>
                <a:sym typeface="Arial" pitchFamily="34" charset="0"/>
              </a:rPr>
              <a:t>We will also utilize promoted posts, which is a form of advertising, to increase our visibility.</a:t>
            </a:r>
          </a:p>
          <a:p>
            <a:pPr marL="350838" indent="-244475" defTabSz="457200">
              <a:lnSpc>
                <a:spcPts val="3500"/>
              </a:lnSpc>
              <a:buFontTx/>
              <a:buChar char="•"/>
              <a:tabLst>
                <a:tab pos="139700" algn="l"/>
                <a:tab pos="457200" algn="l"/>
              </a:tabLst>
            </a:pPr>
            <a:r>
              <a:rPr lang="en-US" sz="1500">
                <a:latin typeface="Arial" pitchFamily="34" charset="0"/>
                <a:cs typeface="Arial" pitchFamily="34" charset="0"/>
                <a:sym typeface="Arial" pitchFamily="34" charset="0"/>
              </a:rPr>
              <a:t>We will collaborate with our advertising team to develop targeted ads focusing on demographics of our target market to increase our fans.</a:t>
            </a:r>
          </a:p>
          <a:p>
            <a:pPr marL="350838" indent="-244475" defTabSz="457200">
              <a:buFontTx/>
              <a:buChar char="•"/>
              <a:tabLst>
                <a:tab pos="139700" algn="l"/>
                <a:tab pos="457200" algn="l"/>
              </a:tabLst>
            </a:pPr>
            <a:r>
              <a:rPr lang="en-US" sz="1500">
                <a:latin typeface="Arial" pitchFamily="34" charset="0"/>
                <a:cs typeface="Arial" pitchFamily="34" charset="0"/>
                <a:sym typeface="Arial" pitchFamily="34" charset="0"/>
              </a:rPr>
              <a:t>We currently have XXXX followers to our Facebook company page. By implementing this strategy we anticipate increasing this to XXXXX over the next X months.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Rot="1" noChangeAspect="1" noChangeArrowheads="1"/>
          </p:cNvSpPr>
          <p:nvPr>
            <p:ph type="sldImg"/>
          </p:nvPr>
        </p:nvSpPr>
        <p:spPr/>
      </p:sp>
      <p:sp>
        <p:nvSpPr>
          <p:cNvPr id="32770" name="Rectangle 2"/>
          <p:cNvSpPr>
            <a:spLocks noGrp="1" noChangeArrowheads="1"/>
          </p:cNvSpPr>
          <p:nvPr>
            <p:ph type="body" idx="1"/>
          </p:nvPr>
        </p:nvSpPr>
        <p:spPr/>
        <p:txBody>
          <a:bodyPr/>
          <a:lstStyle/>
          <a:p>
            <a:pPr marL="331788" indent="-230188" defTabSz="457200">
              <a:lnSpc>
                <a:spcPts val="3500"/>
              </a:lnSpc>
            </a:pPr>
            <a:r>
              <a:rPr lang="en-US" sz="1500">
                <a:latin typeface="Tahoma" pitchFamily="34" charset="0"/>
                <a:cs typeface="Tahoma" pitchFamily="34" charset="0"/>
                <a:sym typeface="Tahoma" pitchFamily="34" charset="0"/>
              </a:rPr>
              <a:t>(instructions)</a:t>
            </a:r>
            <a:endParaRPr lang="en-US" sz="1200">
              <a:latin typeface="Tahoma" pitchFamily="34" charset="0"/>
              <a:cs typeface="Tahoma" pitchFamily="34" charset="0"/>
              <a:sym typeface="Tahoma" pitchFamily="34" charset="0"/>
            </a:endParaRP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OurCompany with your company name</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SocialMediaLeader with the name of the person leading the social media efforts</a:t>
            </a:r>
          </a:p>
          <a:p>
            <a:pPr marL="331788" indent="-230188" defTabSz="457200">
              <a:lnSpc>
                <a:spcPts val="3500"/>
              </a:lnSpc>
              <a:tabLst>
                <a:tab pos="139700" algn="l"/>
                <a:tab pos="457200" algn="l"/>
              </a:tabLst>
            </a:pPr>
            <a:r>
              <a:rPr lang="en-US" sz="1500">
                <a:latin typeface="Tahoma" pitchFamily="34" charset="0"/>
                <a:cs typeface="Tahoma" pitchFamily="34" charset="0"/>
                <a:sym typeface="Tahoma" pitchFamily="34" charset="0"/>
              </a:rPr>
              <a:t>--------------------------------------------------------------------------------------------</a:t>
            </a:r>
          </a:p>
          <a:p>
            <a:pPr marL="331788" indent="-230188" defTabSz="457200">
              <a:lnSpc>
                <a:spcPts val="3500"/>
              </a:lnSpc>
            </a:pPr>
            <a:r>
              <a:rPr lang="en-US" sz="1500">
                <a:latin typeface="Tahoma" pitchFamily="34" charset="0"/>
                <a:cs typeface="Tahoma" pitchFamily="34" charset="0"/>
                <a:sym typeface="Tahoma" pitchFamily="34" charset="0"/>
              </a:rPr>
              <a:t>(talking points)</a:t>
            </a:r>
            <a:endParaRPr lang="en-US" sz="1200">
              <a:latin typeface="Tahoma" pitchFamily="34" charset="0"/>
              <a:cs typeface="Tahoma" pitchFamily="34" charset="0"/>
              <a:sym typeface="Tahoma" pitchFamily="34" charset="0"/>
            </a:endParaRP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Google+ is growing and is limited compared to other channels, but it is an integral part of an organic search strategy.</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Our company page on Google+ needs to be updated to reflect our brand and messaging. </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SocialMediaLeader will be the primary interface for posting content and engaging with others on Google+ on behalf of OurCompany. </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Employees will be encouraged to participate by creating a Google+ page based on their OurCompany email address. This will allow for OurCompany blogs posted by employees to be properly associated with their Google+ profile. The proper term is called Google Authorship and it allows for the blog author’s picture to show up in the search engines next to the blog link. Active participation in communities, posting links to our blogs, and expanding networks will help extend our brand reach and message. Our training program and internal social media newsletter will provide the guidance necessary to ensure appropriate posting and profiles.</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will create, post to, and monitor a Google+ community focused on our industry and company. We will also identify industry related communities to post and comment.</a:t>
            </a:r>
          </a:p>
          <a:p>
            <a:pPr marL="331788" indent="-23018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currently have no followers on Google+, but by implementing this strategy we anticipate reaching XXXXX followers over the next X months.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Rot="1" noChangeAspect="1" noChangeArrowheads="1"/>
          </p:cNvSpPr>
          <p:nvPr>
            <p:ph type="sldImg"/>
          </p:nvPr>
        </p:nvSpPr>
        <p:spPr/>
      </p:sp>
      <p:sp>
        <p:nvSpPr>
          <p:cNvPr id="8194" name="Rectangle 2"/>
          <p:cNvSpPr>
            <a:spLocks noGrp="1" noChangeArrowheads="1"/>
          </p:cNvSpPr>
          <p:nvPr>
            <p:ph type="body" idx="1"/>
          </p:nvPr>
        </p:nvSpPr>
        <p:spPr/>
        <p:txBody>
          <a:bodyPr/>
          <a:lstStyle/>
          <a:p>
            <a:pPr marL="365125" indent="-254000" defTabSz="457200">
              <a:lnSpc>
                <a:spcPts val="3500"/>
              </a:lnSpc>
            </a:pPr>
            <a:r>
              <a:rPr lang="en-US" sz="1500">
                <a:latin typeface="Tahoma" pitchFamily="34" charset="0"/>
                <a:cs typeface="Tahoma" pitchFamily="34" charset="0"/>
                <a:sym typeface="Tahoma" pitchFamily="34" charset="0"/>
              </a:rPr>
              <a:t>(talking points)</a:t>
            </a:r>
            <a:endParaRPr lang="en-US" sz="1200">
              <a:latin typeface="Tahoma" pitchFamily="34" charset="0"/>
              <a:cs typeface="Tahoma" pitchFamily="34" charset="0"/>
              <a:sym typeface="Tahoma" pitchFamily="34" charset="0"/>
            </a:endParaRPr>
          </a:p>
          <a:p>
            <a:pPr marL="365125" indent="-25400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By reaching out to our customers and prospects where they seek and share information relevant to their profession, we will engage them with the ultimate goal of increasing sales. </a:t>
            </a:r>
          </a:p>
          <a:p>
            <a:pPr marL="365125" indent="-25400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will be establishing OurCompany as a thought leader in the industry and increasing our brand recognition.</a:t>
            </a:r>
          </a:p>
          <a:p>
            <a:pPr marL="365125" indent="-25400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An added benefit will be an increase in our organic search position. ‘Social signals’ are becoming more and more relevant to improving organic search rankings. </a:t>
            </a:r>
          </a:p>
          <a:p>
            <a:pPr marL="365125" indent="-25400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Additionally, this will provide an opportunity to improve our customer retention by addressing concerns before they escalate to a critical stage.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Rot="1" noChangeAspect="1" noChangeArrowheads="1"/>
          </p:cNvSpPr>
          <p:nvPr>
            <p:ph type="sldImg"/>
          </p:nvPr>
        </p:nvSpPr>
        <p:spPr/>
      </p:sp>
      <p:sp>
        <p:nvSpPr>
          <p:cNvPr id="10242" name="Rectangle 2"/>
          <p:cNvSpPr>
            <a:spLocks noGrp="1" noChangeArrowheads="1"/>
          </p:cNvSpPr>
          <p:nvPr>
            <p:ph type="body" idx="1"/>
          </p:nvPr>
        </p:nvSpPr>
        <p:spPr/>
        <p:txBody>
          <a:bodyPr/>
          <a:lstStyle/>
          <a:p>
            <a:pPr marL="285750" indent="-198438" defTabSz="457200">
              <a:lnSpc>
                <a:spcPts val="3500"/>
              </a:lnSpc>
            </a:pPr>
            <a:r>
              <a:rPr lang="en-US" sz="1500">
                <a:latin typeface="Tahoma" pitchFamily="34" charset="0"/>
                <a:cs typeface="Tahoma" pitchFamily="34" charset="0"/>
                <a:sym typeface="Tahoma" pitchFamily="34" charset="0"/>
              </a:rPr>
              <a:t>(instructions)</a:t>
            </a:r>
            <a:endParaRPr lang="en-US" sz="1200">
              <a:latin typeface="Tahoma" pitchFamily="34" charset="0"/>
              <a:cs typeface="Tahoma" pitchFamily="34" charset="0"/>
              <a:sym typeface="Tahoma" pitchFamily="34" charset="0"/>
            </a:endParaRPr>
          </a:p>
          <a:p>
            <a:pPr marL="285750" indent="-19843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X’s with actual projections</a:t>
            </a:r>
          </a:p>
          <a:p>
            <a:pPr marL="285750" indent="-198438" defTabSz="457200">
              <a:lnSpc>
                <a:spcPts val="3500"/>
              </a:lnSpc>
              <a:tabLst>
                <a:tab pos="139700" algn="l"/>
                <a:tab pos="457200" algn="l"/>
              </a:tabLst>
            </a:pPr>
            <a:r>
              <a:rPr lang="en-US" sz="1500">
                <a:latin typeface="Arial" pitchFamily="34" charset="0"/>
                <a:cs typeface="Arial" pitchFamily="34" charset="0"/>
                <a:sym typeface="Arial" pitchFamily="34" charset="0"/>
              </a:rPr>
              <a:t>--------------------------------------------------------------------------------------------</a:t>
            </a:r>
          </a:p>
          <a:p>
            <a:pPr marL="285750" indent="-198438" defTabSz="457200">
              <a:lnSpc>
                <a:spcPts val="3500"/>
              </a:lnSpc>
            </a:pPr>
            <a:r>
              <a:rPr lang="en-US" sz="1500">
                <a:latin typeface="Tahoma" pitchFamily="34" charset="0"/>
                <a:cs typeface="Tahoma" pitchFamily="34" charset="0"/>
                <a:sym typeface="Tahoma" pitchFamily="34" charset="0"/>
              </a:rPr>
              <a:t>(talking points)</a:t>
            </a:r>
            <a:endParaRPr lang="en-US" sz="1200">
              <a:latin typeface="Tahoma" pitchFamily="34" charset="0"/>
              <a:cs typeface="Tahoma" pitchFamily="34" charset="0"/>
              <a:sym typeface="Tahoma" pitchFamily="34" charset="0"/>
            </a:endParaRPr>
          </a:p>
          <a:p>
            <a:pPr marL="285750" indent="-19843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Too often social media activity goes unmeasured and results in random busy work. This strategic plan will ensure that every effort has a purpose and a means to measure its impact.</a:t>
            </a:r>
          </a:p>
          <a:p>
            <a:pPr marL="285750" indent="-19843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will increase relevant, targeted traffic from our ideal customers by XX% over the next X months.</a:t>
            </a:r>
          </a:p>
          <a:p>
            <a:pPr marL="285750" indent="-19843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As we progress through this presentation we will outline our growth objectives for each targeted social channel.</a:t>
            </a:r>
          </a:p>
          <a:p>
            <a:pPr marL="285750" indent="-19843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Extrapolating from our current web traffic and web-based lead generation, we can comfortably predict a X% increase in qualified leads. We have the ability to directly track the source of the leads from each social channel.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Rot="1" noChangeAspect="1" noChangeArrowheads="1"/>
          </p:cNvSpPr>
          <p:nvPr>
            <p:ph type="sldImg"/>
          </p:nvPr>
        </p:nvSpPr>
        <p:spPr/>
      </p:sp>
      <p:sp>
        <p:nvSpPr>
          <p:cNvPr id="12290" name="Rectangle 2"/>
          <p:cNvSpPr>
            <a:spLocks noGrp="1" noChangeArrowheads="1"/>
          </p:cNvSpPr>
          <p:nvPr>
            <p:ph type="body" idx="1"/>
          </p:nvPr>
        </p:nvSpPr>
        <p:spPr/>
        <p:txBody>
          <a:bodyPr/>
          <a:lstStyle/>
          <a:p>
            <a:pPr marL="319088" indent="-222250" defTabSz="457200">
              <a:lnSpc>
                <a:spcPts val="3500"/>
              </a:lnSpc>
            </a:pPr>
            <a:r>
              <a:rPr lang="en-US" sz="1500">
                <a:latin typeface="Tahoma" pitchFamily="34" charset="0"/>
                <a:cs typeface="Tahoma" pitchFamily="34" charset="0"/>
                <a:sym typeface="Tahoma" pitchFamily="34" charset="0"/>
              </a:rPr>
              <a:t>(instructions)</a:t>
            </a:r>
            <a:endParaRPr lang="en-US" sz="1200">
              <a:latin typeface="Tahoma" pitchFamily="34" charset="0"/>
              <a:cs typeface="Tahoma" pitchFamily="34" charset="0"/>
              <a:sym typeface="Tahoma" pitchFamily="34" charset="0"/>
            </a:endParaRP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OurCompany with your company name</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OurVoice with the social media voice you have chosen</a:t>
            </a:r>
          </a:p>
          <a:p>
            <a:pPr marL="319088" indent="-222250" defTabSz="457200">
              <a:lnSpc>
                <a:spcPts val="3500"/>
              </a:lnSpc>
              <a:tabLst>
                <a:tab pos="139700" algn="l"/>
                <a:tab pos="457200" algn="l"/>
              </a:tabLst>
            </a:pPr>
            <a:r>
              <a:rPr lang="en-US" sz="1500">
                <a:latin typeface="Arial" pitchFamily="34" charset="0"/>
                <a:cs typeface="Arial" pitchFamily="34" charset="0"/>
                <a:sym typeface="Arial" pitchFamily="34" charset="0"/>
              </a:rPr>
              <a:t>--------------------------------------------------------------------------------------------</a:t>
            </a:r>
          </a:p>
          <a:p>
            <a:pPr marL="319088" indent="-222250" defTabSz="457200">
              <a:lnSpc>
                <a:spcPts val="3500"/>
              </a:lnSpc>
            </a:pPr>
            <a:r>
              <a:rPr lang="en-US" sz="1500">
                <a:latin typeface="Tahoma" pitchFamily="34" charset="0"/>
                <a:cs typeface="Tahoma" pitchFamily="34" charset="0"/>
                <a:sym typeface="Tahoma" pitchFamily="34" charset="0"/>
              </a:rPr>
              <a:t>(talking points)</a:t>
            </a:r>
            <a:endParaRPr lang="en-US" sz="1200">
              <a:latin typeface="Tahoma" pitchFamily="34" charset="0"/>
              <a:cs typeface="Tahoma" pitchFamily="34" charset="0"/>
              <a:sym typeface="Tahoma" pitchFamily="34" charset="0"/>
            </a:endParaRP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It is important that we differentiate OurCompany from our competition. One way to do that is through our “voice,” or the personality we use to express ourselves to our customers and prospects. </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We’ve taken into consideration</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the personality and culture of our company</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the age, industry and professional status of our customers</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and our desire to be [a thought leader / drive traffic to our site / etc.]</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As a result, we will be presenting a OurVoice social media voice. </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Here is an example of a OurVoice post.</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will be careful to gauge the responsiveness to this voice and make adjustments accordingly.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Rot="1" noChangeAspect="1" noChangeArrowheads="1"/>
          </p:cNvSpPr>
          <p:nvPr>
            <p:ph type="sldImg"/>
          </p:nvPr>
        </p:nvSpPr>
        <p:spPr/>
      </p:sp>
      <p:sp>
        <p:nvSpPr>
          <p:cNvPr id="14338" name="Rectangle 2"/>
          <p:cNvSpPr>
            <a:spLocks noGrp="1" noChangeArrowheads="1"/>
          </p:cNvSpPr>
          <p:nvPr>
            <p:ph type="body" idx="1"/>
          </p:nvPr>
        </p:nvSpPr>
        <p:spPr/>
        <p:txBody>
          <a:bodyPr/>
          <a:lstStyle/>
          <a:p>
            <a:pPr marL="228600" indent="-158750" defTabSz="457200">
              <a:lnSpc>
                <a:spcPts val="3500"/>
              </a:lnSpc>
            </a:pPr>
            <a:r>
              <a:rPr lang="en-US" sz="1500">
                <a:latin typeface="Tahoma" pitchFamily="34" charset="0"/>
                <a:cs typeface="Tahoma" pitchFamily="34" charset="0"/>
                <a:sym typeface="Tahoma" pitchFamily="34" charset="0"/>
              </a:rPr>
              <a:t>(instructions)</a:t>
            </a:r>
            <a:endParaRPr lang="en-US" sz="1200">
              <a:latin typeface="Tahoma" pitchFamily="34" charset="0"/>
              <a:cs typeface="Tahoma" pitchFamily="34" charset="0"/>
              <a:sym typeface="Tahoma" pitchFamily="34" charset="0"/>
            </a:endParaRPr>
          </a:p>
          <a:p>
            <a:pPr marL="228600" indent="-1587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OurCompany with your company name</a:t>
            </a:r>
          </a:p>
          <a:p>
            <a:pPr marL="228600" indent="-158750" defTabSz="457200">
              <a:lnSpc>
                <a:spcPts val="3500"/>
              </a:lnSpc>
              <a:tabLst>
                <a:tab pos="139700" algn="l"/>
                <a:tab pos="457200" algn="l"/>
              </a:tabLst>
            </a:pPr>
            <a:r>
              <a:rPr lang="en-US" sz="1500">
                <a:latin typeface="Arial" pitchFamily="34" charset="0"/>
                <a:cs typeface="Arial" pitchFamily="34" charset="0"/>
                <a:sym typeface="Arial" pitchFamily="34" charset="0"/>
              </a:rPr>
              <a:t>--------------------------------------------------------------------------------------------</a:t>
            </a:r>
          </a:p>
          <a:p>
            <a:pPr marL="228600" indent="-158750" defTabSz="457200">
              <a:lnSpc>
                <a:spcPts val="3500"/>
              </a:lnSpc>
            </a:pPr>
            <a:r>
              <a:rPr lang="en-US" sz="1500">
                <a:latin typeface="Tahoma" pitchFamily="34" charset="0"/>
                <a:cs typeface="Tahoma" pitchFamily="34" charset="0"/>
                <a:sym typeface="Tahoma" pitchFamily="34" charset="0"/>
              </a:rPr>
              <a:t>(talking points)</a:t>
            </a:r>
            <a:endParaRPr lang="en-US" sz="1200">
              <a:latin typeface="Tahoma" pitchFamily="34" charset="0"/>
              <a:cs typeface="Tahoma" pitchFamily="34" charset="0"/>
              <a:sym typeface="Tahoma" pitchFamily="34" charset="0"/>
            </a:endParaRPr>
          </a:p>
          <a:p>
            <a:pPr marL="228600" indent="-1587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This list represents, in descending order of priority, the type of content we will be sharing and encouraging our employees to share on our selected social media channels.</a:t>
            </a:r>
          </a:p>
          <a:p>
            <a:pPr marL="228600" indent="-1587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Critical to the success of our social media strategy is a comprehensive content calendar. We will plan social media content to be posted and shared to coincide with known future OurCompany events, including but not limited to </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Tradeshows</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Product/Service launches</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Partnerships</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Company updates</a:t>
            </a:r>
          </a:p>
          <a:p>
            <a:pPr marL="914400" lvl="1" indent="-317500" defTabSz="457200">
              <a:buFontTx/>
              <a:buChar char="◦"/>
              <a:tabLst>
                <a:tab pos="596900" algn="l"/>
                <a:tab pos="914400" algn="l"/>
              </a:tabLst>
            </a:pPr>
            <a:r>
              <a:rPr lang="en-US" sz="1500">
                <a:latin typeface="Tahoma" pitchFamily="34" charset="0"/>
                <a:cs typeface="Tahoma" pitchFamily="34" charset="0"/>
                <a:sym typeface="Tahoma" pitchFamily="34" charset="0"/>
              </a:rPr>
              <a:t>Press releases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Rot="1" noChangeAspect="1" noChangeArrowheads="1"/>
          </p:cNvSpPr>
          <p:nvPr>
            <p:ph type="sldImg"/>
          </p:nvPr>
        </p:nvSpPr>
        <p:spPr/>
      </p:sp>
      <p:sp>
        <p:nvSpPr>
          <p:cNvPr id="16386" name="Rectangle 2"/>
          <p:cNvSpPr>
            <a:spLocks noGrp="1" noChangeArrowheads="1"/>
          </p:cNvSpPr>
          <p:nvPr>
            <p:ph type="body" idx="1"/>
          </p:nvPr>
        </p:nvSpPr>
        <p:spPr/>
        <p:txBody>
          <a:bodyPr/>
          <a:lstStyle/>
          <a:p>
            <a:pPr marL="304800" indent="-212725" defTabSz="457200">
              <a:lnSpc>
                <a:spcPts val="3500"/>
              </a:lnSpc>
            </a:pPr>
            <a:r>
              <a:rPr lang="en-US" sz="1500">
                <a:latin typeface="Tahoma" pitchFamily="34" charset="0"/>
                <a:cs typeface="Tahoma" pitchFamily="34" charset="0"/>
                <a:sym typeface="Tahoma" pitchFamily="34" charset="0"/>
              </a:rPr>
              <a:t>(talking points)</a:t>
            </a:r>
            <a:endParaRPr lang="en-US" sz="1200">
              <a:latin typeface="Tahoma" pitchFamily="34" charset="0"/>
              <a:cs typeface="Tahoma" pitchFamily="34" charset="0"/>
              <a:sym typeface="Tahoma" pitchFamily="34" charset="0"/>
            </a:endParaRPr>
          </a:p>
          <a:p>
            <a:pPr marL="304800" indent="-212725"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By combining our chosen voice and content types we have designed these posting styles for delivering content that will engage our audience and generate qualified leads.</a:t>
            </a:r>
          </a:p>
          <a:p>
            <a:pPr marL="304800" indent="-212725"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will provide to employees examples and corporate guidelines of </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what is appropriate to post</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how to post</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where it is appropriate to post each content type</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the purpose/goal of each content type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Rot="1" noChangeAspect="1" noChangeArrowheads="1"/>
          </p:cNvSpPr>
          <p:nvPr>
            <p:ph type="sldImg"/>
          </p:nvPr>
        </p:nvSpPr>
        <p:spPr/>
      </p:sp>
      <p:sp>
        <p:nvSpPr>
          <p:cNvPr id="18434" name="Rectangle 2"/>
          <p:cNvSpPr>
            <a:spLocks noGrp="1" noChangeArrowheads="1"/>
          </p:cNvSpPr>
          <p:nvPr>
            <p:ph type="body" idx="1"/>
          </p:nvPr>
        </p:nvSpPr>
        <p:spPr/>
        <p:txBody>
          <a:bodyPr/>
          <a:lstStyle/>
          <a:p>
            <a:pPr marL="285750" indent="-198438" defTabSz="457200">
              <a:lnSpc>
                <a:spcPts val="3500"/>
              </a:lnSpc>
            </a:pPr>
            <a:r>
              <a:rPr lang="en-US" sz="1500">
                <a:latin typeface="Tahoma" pitchFamily="34" charset="0"/>
                <a:cs typeface="Tahoma" pitchFamily="34" charset="0"/>
                <a:sym typeface="Tahoma" pitchFamily="34" charset="0"/>
              </a:rPr>
              <a:t>(instructions)</a:t>
            </a:r>
            <a:endParaRPr lang="en-US" sz="1200">
              <a:latin typeface="Tahoma" pitchFamily="34" charset="0"/>
              <a:cs typeface="Tahoma" pitchFamily="34" charset="0"/>
              <a:sym typeface="Tahoma" pitchFamily="34" charset="0"/>
            </a:endParaRPr>
          </a:p>
          <a:p>
            <a:pPr marL="285750" indent="-19843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OurCompany with your company name</a:t>
            </a:r>
          </a:p>
          <a:p>
            <a:pPr marL="285750" indent="-19843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SocialMediaLeader with the name of the person leading the social media efforts</a:t>
            </a:r>
          </a:p>
          <a:p>
            <a:pPr marL="285750" indent="-19843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SocialMediaTitle with the title of the person leading the social media efforts</a:t>
            </a:r>
          </a:p>
          <a:p>
            <a:pPr marL="285750" indent="-198438" defTabSz="457200">
              <a:lnSpc>
                <a:spcPts val="3500"/>
              </a:lnSpc>
              <a:tabLst>
                <a:tab pos="139700" algn="l"/>
                <a:tab pos="457200" algn="l"/>
              </a:tabLst>
            </a:pPr>
            <a:r>
              <a:rPr lang="en-US" sz="1500">
                <a:latin typeface="Tahoma" pitchFamily="34" charset="0"/>
                <a:cs typeface="Tahoma" pitchFamily="34" charset="0"/>
                <a:sym typeface="Tahoma" pitchFamily="34" charset="0"/>
              </a:rPr>
              <a:t>--------------------------------------------------------------------------------------------</a:t>
            </a:r>
          </a:p>
          <a:p>
            <a:pPr marL="285750" indent="-198438" defTabSz="457200">
              <a:lnSpc>
                <a:spcPts val="3500"/>
              </a:lnSpc>
            </a:pPr>
            <a:r>
              <a:rPr lang="en-US" sz="1500">
                <a:latin typeface="Tahoma" pitchFamily="34" charset="0"/>
                <a:cs typeface="Tahoma" pitchFamily="34" charset="0"/>
                <a:sym typeface="Tahoma" pitchFamily="34" charset="0"/>
              </a:rPr>
              <a:t>(talking points)</a:t>
            </a:r>
            <a:endParaRPr lang="en-US" sz="1200">
              <a:latin typeface="Tahoma" pitchFamily="34" charset="0"/>
              <a:cs typeface="Tahoma" pitchFamily="34" charset="0"/>
              <a:sym typeface="Tahoma" pitchFamily="34" charset="0"/>
            </a:endParaRPr>
          </a:p>
          <a:p>
            <a:pPr marL="285750" indent="-19843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have selected SocialMediaLeader, as our SocialMediaTitle, to lead and coordinate our social media efforts. He/She will</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establish, update, and optimize our selected social media channels</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develop our messaging and social media content calendar</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provide training to our employees on their role in social media involvement</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ensure consistency in our messaging</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produce our internal social media success newsletter</a:t>
            </a:r>
          </a:p>
          <a:p>
            <a:pPr marL="285750" indent="-198438"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It is imperative that OurCompany leaders actively participate in social media posting and set an example for the entire company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Rot="1" noChangeAspect="1" noChangeArrowheads="1"/>
          </p:cNvSpPr>
          <p:nvPr>
            <p:ph type="sldImg"/>
          </p:nvPr>
        </p:nvSpPr>
        <p:spPr/>
      </p:sp>
      <p:sp>
        <p:nvSpPr>
          <p:cNvPr id="20482" name="Rectangle 2"/>
          <p:cNvSpPr>
            <a:spLocks noGrp="1" noChangeArrowheads="1"/>
          </p:cNvSpPr>
          <p:nvPr>
            <p:ph type="body" idx="1"/>
          </p:nvPr>
        </p:nvSpPr>
        <p:spPr/>
        <p:txBody>
          <a:bodyPr/>
          <a:lstStyle/>
          <a:p>
            <a:pPr marL="260350" indent="-180975" defTabSz="457200">
              <a:lnSpc>
                <a:spcPts val="3500"/>
              </a:lnSpc>
            </a:pPr>
            <a:r>
              <a:rPr lang="en-US" sz="1500">
                <a:latin typeface="Tahoma" pitchFamily="34" charset="0"/>
                <a:cs typeface="Tahoma" pitchFamily="34" charset="0"/>
                <a:sym typeface="Tahoma" pitchFamily="34" charset="0"/>
              </a:rPr>
              <a:t>(instructions)</a:t>
            </a:r>
            <a:endParaRPr lang="en-US" sz="1200">
              <a:latin typeface="Tahoma" pitchFamily="34" charset="0"/>
              <a:cs typeface="Tahoma" pitchFamily="34" charset="0"/>
              <a:sym typeface="Tahoma" pitchFamily="34" charset="0"/>
            </a:endParaRPr>
          </a:p>
          <a:p>
            <a:pPr marL="260350" indent="-180975"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Be sure to read each of the following channel pages to determine which ones are appropriate for your business before eliminating any channel</a:t>
            </a:r>
          </a:p>
          <a:p>
            <a:pPr marL="260350" indent="-180975" defTabSz="457200">
              <a:lnSpc>
                <a:spcPts val="3500"/>
              </a:lnSpc>
              <a:tabLst>
                <a:tab pos="139700" algn="l"/>
                <a:tab pos="457200" algn="l"/>
              </a:tabLst>
            </a:pPr>
            <a:r>
              <a:rPr lang="en-US" sz="1500">
                <a:latin typeface="Tahoma" pitchFamily="34" charset="0"/>
                <a:cs typeface="Tahoma" pitchFamily="34" charset="0"/>
                <a:sym typeface="Tahoma" pitchFamily="34" charset="0"/>
              </a:rPr>
              <a:t>--------------------------------------------------------------------------------------------</a:t>
            </a:r>
          </a:p>
          <a:p>
            <a:pPr marL="260350" indent="-180975" defTabSz="457200">
              <a:lnSpc>
                <a:spcPts val="3500"/>
              </a:lnSpc>
            </a:pPr>
            <a:r>
              <a:rPr lang="en-US" sz="1500">
                <a:latin typeface="Tahoma" pitchFamily="34" charset="0"/>
                <a:cs typeface="Tahoma" pitchFamily="34" charset="0"/>
                <a:sym typeface="Tahoma" pitchFamily="34" charset="0"/>
              </a:rPr>
              <a:t>(talking points)</a:t>
            </a:r>
            <a:endParaRPr lang="en-US" sz="1200">
              <a:latin typeface="Tahoma" pitchFamily="34" charset="0"/>
              <a:cs typeface="Tahoma" pitchFamily="34" charset="0"/>
              <a:sym typeface="Tahoma" pitchFamily="34" charset="0"/>
            </a:endParaRPr>
          </a:p>
          <a:p>
            <a:pPr marL="260350" indent="-180975"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Considering our target market and industry, we have chosen these social media channels.</a:t>
            </a:r>
          </a:p>
          <a:p>
            <a:pPr marL="260350" indent="-180975"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While each serves a different purpose and requires an understanding of etiquette, we will utilize each independently and collaboratively to achieve our strategic goals.  </a:t>
            </a:r>
          </a:p>
          <a:p>
            <a:pPr marL="260350" indent="-180975"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The following slides present how each channel will be utilized and how they will contribute to our strategic goals.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Rot="1" noChangeAspect="1" noChangeArrowheads="1"/>
          </p:cNvSpPr>
          <p:nvPr>
            <p:ph type="sldImg"/>
          </p:nvPr>
        </p:nvSpPr>
        <p:spPr/>
      </p:sp>
      <p:sp>
        <p:nvSpPr>
          <p:cNvPr id="22530" name="Rectangle 2"/>
          <p:cNvSpPr>
            <a:spLocks noGrp="1" noChangeArrowheads="1"/>
          </p:cNvSpPr>
          <p:nvPr>
            <p:ph type="body" idx="1"/>
          </p:nvPr>
        </p:nvSpPr>
        <p:spPr/>
        <p:txBody>
          <a:bodyPr/>
          <a:lstStyle/>
          <a:p>
            <a:pPr marL="319088" indent="-222250" defTabSz="457200">
              <a:lnSpc>
                <a:spcPts val="3500"/>
              </a:lnSpc>
            </a:pPr>
            <a:r>
              <a:rPr lang="en-US" sz="1500">
                <a:latin typeface="Tahoma" pitchFamily="34" charset="0"/>
                <a:cs typeface="Tahoma" pitchFamily="34" charset="0"/>
                <a:sym typeface="Tahoma" pitchFamily="34" charset="0"/>
              </a:rPr>
              <a:t>(instructions)</a:t>
            </a:r>
            <a:endParaRPr lang="en-US" sz="1200">
              <a:latin typeface="Tahoma" pitchFamily="34" charset="0"/>
              <a:cs typeface="Tahoma" pitchFamily="34" charset="0"/>
              <a:sym typeface="Tahoma" pitchFamily="34" charset="0"/>
            </a:endParaRP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Replace OurCompany with your company name</a:t>
            </a:r>
          </a:p>
          <a:p>
            <a:pPr marL="319088" indent="-222250" defTabSz="457200">
              <a:lnSpc>
                <a:spcPts val="3500"/>
              </a:lnSpc>
              <a:tabLst>
                <a:tab pos="139700" algn="l"/>
                <a:tab pos="457200" algn="l"/>
              </a:tabLst>
            </a:pPr>
            <a:r>
              <a:rPr lang="en-US" sz="1500">
                <a:latin typeface="Tahoma" pitchFamily="34" charset="0"/>
                <a:cs typeface="Tahoma" pitchFamily="34" charset="0"/>
                <a:sym typeface="Tahoma" pitchFamily="34" charset="0"/>
              </a:rPr>
              <a:t>--------------------------------------------------------------------------------------------</a:t>
            </a:r>
          </a:p>
          <a:p>
            <a:pPr marL="319088" indent="-222250" defTabSz="457200">
              <a:lnSpc>
                <a:spcPts val="3500"/>
              </a:lnSpc>
            </a:pPr>
            <a:r>
              <a:rPr lang="en-US" sz="1500">
                <a:latin typeface="Tahoma" pitchFamily="34" charset="0"/>
                <a:cs typeface="Tahoma" pitchFamily="34" charset="0"/>
                <a:sym typeface="Tahoma" pitchFamily="34" charset="0"/>
              </a:rPr>
              <a:t>(talking points)</a:t>
            </a:r>
            <a:endParaRPr lang="en-US" sz="1200">
              <a:latin typeface="Tahoma" pitchFamily="34" charset="0"/>
              <a:cs typeface="Tahoma" pitchFamily="34" charset="0"/>
              <a:sym typeface="Tahoma" pitchFamily="34" charset="0"/>
            </a:endParaRP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Our company profile will be updated to showcase our</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Products/Services</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Blog posts</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Events</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Job openings</a:t>
            </a:r>
          </a:p>
          <a:p>
            <a:pPr marL="914400" lvl="1" indent="-317500" defTabSz="457200">
              <a:lnSpc>
                <a:spcPts val="3500"/>
              </a:lnSpc>
              <a:buFontTx/>
              <a:buChar char="◦"/>
              <a:tabLst>
                <a:tab pos="596900" algn="l"/>
                <a:tab pos="914400" algn="l"/>
              </a:tabLst>
            </a:pPr>
            <a:r>
              <a:rPr lang="en-US" sz="1500">
                <a:latin typeface="Tahoma" pitchFamily="34" charset="0"/>
                <a:cs typeface="Tahoma" pitchFamily="34" charset="0"/>
                <a:sym typeface="Tahoma" pitchFamily="34" charset="0"/>
              </a:rPr>
              <a:t>other</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will also be formatting a standard company bio for each employee to use as a model for their professional profile.</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will create, post to, and monitor a LinkedIn group focused on our industry and company. We will also identify industry related groups to post and comment.</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LinkedIn is the perfect channel for involvement by all OurCompany employees. Active participation in groups, posting links to our blogs, and expanding networks will help extend our brand reach and message. Our training program and internal social media newsletter will provide the guidance necessary to ensure appropriate posting and profiles.</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will collaborate with our advertising team to develop targeted ads focusing on specific titles, industries, companies, and groups. </a:t>
            </a:r>
          </a:p>
          <a:p>
            <a:pPr marL="319088" indent="-222250" defTabSz="457200">
              <a:lnSpc>
                <a:spcPts val="3500"/>
              </a:lnSpc>
              <a:buFontTx/>
              <a:buChar char="•"/>
              <a:tabLst>
                <a:tab pos="139700" algn="l"/>
                <a:tab pos="457200" algn="l"/>
              </a:tabLst>
            </a:pPr>
            <a:r>
              <a:rPr lang="en-US" sz="1500">
                <a:latin typeface="Tahoma" pitchFamily="34" charset="0"/>
                <a:cs typeface="Tahoma" pitchFamily="34" charset="0"/>
                <a:sym typeface="Tahoma" pitchFamily="34" charset="0"/>
              </a:rPr>
              <a:t>We currently have XXXX followers to our LinkedIn company page. By implementing this strategy we anticipate increasing this to XXXXX over the next X months.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601200" y="0"/>
            <a:ext cx="3124200" cy="871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0"/>
            <a:ext cx="9220200" cy="87122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700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50875" y="2276475"/>
            <a:ext cx="11703050" cy="6435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601200" y="0"/>
            <a:ext cx="3124200" cy="848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0"/>
            <a:ext cx="9220200" cy="848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5" name="AutoShape 1"/>
          <p:cNvSpPr>
            <a:spLocks/>
          </p:cNvSpPr>
          <p:nvPr/>
        </p:nvSpPr>
        <p:spPr bwMode="auto">
          <a:xfrm>
            <a:off x="2362200" y="838200"/>
            <a:ext cx="103632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007EB9"/>
          </a:solidFill>
          <a:ln w="12700" cap="flat" cmpd="sng">
            <a:noFill/>
            <a:prstDash val="solid"/>
            <a:miter lim="0"/>
            <a:headEnd/>
            <a:tailEnd/>
          </a:ln>
          <a:effectLst/>
        </p:spPr>
        <p:txBody>
          <a:bodyPr lIns="0" tIns="0" rIns="0" bIns="0" anchor="ctr"/>
          <a:lstStyle/>
          <a:p>
            <a:pPr marL="39688" algn="l" defTabSz="914400"/>
            <a:endParaRPr lang="en-US" sz="1800">
              <a:latin typeface="Arial" pitchFamily="34" charset="0"/>
              <a:cs typeface="Arial" pitchFamily="34" charset="0"/>
              <a:sym typeface="Arial" pitchFamily="34" charset="0"/>
            </a:endParaRPr>
          </a:p>
        </p:txBody>
      </p:sp>
      <p:sp>
        <p:nvSpPr>
          <p:cNvPr id="1026" name="AutoShape 2"/>
          <p:cNvSpPr>
            <a:spLocks/>
          </p:cNvSpPr>
          <p:nvPr/>
        </p:nvSpPr>
        <p:spPr bwMode="auto">
          <a:xfrm>
            <a:off x="228600" y="838200"/>
            <a:ext cx="2057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92CC6E"/>
          </a:solidFill>
          <a:ln w="12700" cap="flat" cmpd="sng">
            <a:noFill/>
            <a:prstDash val="solid"/>
            <a:miter lim="0"/>
            <a:headEnd/>
            <a:tailEnd/>
          </a:ln>
          <a:effectLst/>
        </p:spPr>
        <p:txBody>
          <a:bodyPr lIns="0" tIns="0" rIns="0" bIns="0" anchor="ctr"/>
          <a:lstStyle/>
          <a:p>
            <a:pPr marL="39688" algn="l" defTabSz="914400"/>
            <a:endParaRPr lang="en-US" sz="1800">
              <a:latin typeface="Arial" pitchFamily="34" charset="0"/>
              <a:cs typeface="Arial" pitchFamily="34" charset="0"/>
              <a:sym typeface="Arial" pitchFamily="34" charset="0"/>
            </a:endParaRPr>
          </a:p>
        </p:txBody>
      </p:sp>
      <p:pic>
        <p:nvPicPr>
          <p:cNvPr id="1027" name="Picture 3" descr="logo.png"/>
          <p:cNvPicPr>
            <a:picLocks noChangeAspect="1"/>
          </p:cNvPicPr>
          <p:nvPr/>
        </p:nvPicPr>
        <p:blipFill>
          <a:blip r:embed="rId13" cstate="print"/>
          <a:srcRect/>
          <a:stretch>
            <a:fillRect/>
          </a:stretch>
        </p:blipFill>
        <p:spPr bwMode="auto">
          <a:xfrm>
            <a:off x="11455400" y="8839200"/>
            <a:ext cx="1295400" cy="430213"/>
          </a:xfrm>
          <a:prstGeom prst="rect">
            <a:avLst/>
          </a:prstGeom>
          <a:noFill/>
          <a:ln w="12700" cap="flat" cmpd="sng">
            <a:noFill/>
            <a:prstDash val="solid"/>
            <a:miter lim="0"/>
            <a:headEnd type="none" w="med" len="med"/>
            <a:tailEnd type="none" w="med" len="med"/>
          </a:ln>
          <a:effectLst/>
        </p:spPr>
      </p:pic>
      <p:sp>
        <p:nvSpPr>
          <p:cNvPr id="1028" name="AutoShape 4"/>
          <p:cNvSpPr>
            <a:spLocks/>
          </p:cNvSpPr>
          <p:nvPr/>
        </p:nvSpPr>
        <p:spPr bwMode="auto">
          <a:xfrm>
            <a:off x="188913" y="9188450"/>
            <a:ext cx="3725862"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w="12700" cap="flat" cmpd="sng">
            <a:noFill/>
            <a:prstDash val="solid"/>
            <a:miter lim="0"/>
            <a:headEnd/>
            <a:tailEnd/>
          </a:ln>
          <a:effectLst/>
        </p:spPr>
        <p:txBody>
          <a:bodyPr lIns="50800" tIns="50800" rIns="50800" bIns="50800" anchor="ctr"/>
          <a:lstStyle/>
          <a:p>
            <a:r>
              <a:rPr lang="en-US" sz="1800">
                <a:solidFill>
                  <a:srgbClr val="017DB9"/>
                </a:solidFill>
                <a:latin typeface="Tahoma" pitchFamily="34" charset="0"/>
                <a:cs typeface="Tahoma" pitchFamily="34" charset="0"/>
                <a:sym typeface="Tahoma" pitchFamily="34" charset="0"/>
              </a:rPr>
              <a:t>Template authored by:</a:t>
            </a:r>
            <a:r>
              <a:rPr lang="en-US" sz="1800">
                <a:solidFill>
                  <a:srgbClr val="8BCA63"/>
                </a:solidFill>
                <a:latin typeface="Tahoma" pitchFamily="34" charset="0"/>
                <a:cs typeface="Tahoma" pitchFamily="34" charset="0"/>
                <a:sym typeface="Tahoma" pitchFamily="34" charset="0"/>
              </a:rPr>
              <a:t> Kylon Gustin</a:t>
            </a:r>
            <a:endParaRPr lang="en-US"/>
          </a:p>
        </p:txBody>
      </p:sp>
      <p:sp>
        <p:nvSpPr>
          <p:cNvPr id="1029" name="Rectangle 5"/>
          <p:cNvSpPr>
            <a:spLocks noGrp="1"/>
          </p:cNvSpPr>
          <p:nvPr>
            <p:ph type="title"/>
          </p:nvPr>
        </p:nvSpPr>
        <p:spPr bwMode="auto">
          <a:xfrm>
            <a:off x="228600" y="0"/>
            <a:ext cx="12496800" cy="825500"/>
          </a:xfrm>
          <a:prstGeom prst="rect">
            <a:avLst/>
          </a:prstGeom>
          <a:noFill/>
          <a:ln w="12700" cap="flat" cmpd="sng">
            <a:noFill/>
            <a:prstDash val="solid"/>
            <a:miter lim="0"/>
            <a:headEnd/>
            <a:tailEnd/>
          </a:ln>
          <a:effectLst/>
        </p:spPr>
        <p:txBody>
          <a:bodyPr vert="horz" wrap="square" lIns="50800" tIns="50800" rIns="50800" bIns="50800" numCol="1" anchor="ctr" anchorCtr="0" compatLnSpc="1">
            <a:prstTxWarp prst="textNoShape">
              <a:avLst/>
            </a:prstTxWarp>
          </a:bodyPr>
          <a:lstStyle/>
          <a:p>
            <a:pPr lvl="0"/>
            <a:r>
              <a:rPr lang="en-US" smtClean="0">
                <a:sym typeface="Tahom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584200" rtl="0" fontAlgn="base" hangingPunct="0">
        <a:spcBef>
          <a:spcPct val="0"/>
        </a:spcBef>
        <a:spcAft>
          <a:spcPct val="0"/>
        </a:spcAft>
        <a:defRPr sz="4800">
          <a:solidFill>
            <a:srgbClr val="017DB9"/>
          </a:solidFill>
          <a:latin typeface="+mj-lt"/>
          <a:ea typeface="+mj-ea"/>
          <a:cs typeface="+mj-cs"/>
          <a:sym typeface="Tahoma" pitchFamily="34" charset="0"/>
        </a:defRPr>
      </a:lvl1pPr>
      <a:lvl2pPr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2pPr>
      <a:lvl3pPr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3pPr>
      <a:lvl4pPr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4pPr>
      <a:lvl5pPr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5pPr>
      <a:lvl6pPr marL="457200"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6pPr>
      <a:lvl7pPr marL="914400"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7pPr>
      <a:lvl8pPr marL="1371600"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8pPr>
      <a:lvl9pPr marL="1828800"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9pPr>
    </p:titleStyle>
    <p:bodyStyle>
      <a:lvl1pPr algn="ctr" defTabSz="584200" rtl="0" fontAlgn="base" hangingPunct="0">
        <a:spcBef>
          <a:spcPct val="0"/>
        </a:spcBef>
        <a:spcAft>
          <a:spcPct val="0"/>
        </a:spcAft>
        <a:defRPr sz="3400">
          <a:solidFill>
            <a:srgbClr val="000000"/>
          </a:solidFill>
          <a:latin typeface="+mn-lt"/>
          <a:ea typeface="+mn-ea"/>
          <a:cs typeface="+mn-cs"/>
          <a:sym typeface="Tahoma" pitchFamily="34" charset="0"/>
        </a:defRPr>
      </a:lvl1pPr>
      <a:lvl2pPr algn="ctr" defTabSz="584200" rtl="0" fontAlgn="base" hangingPunct="0">
        <a:spcBef>
          <a:spcPct val="0"/>
        </a:spcBef>
        <a:spcAft>
          <a:spcPct val="0"/>
        </a:spcAft>
        <a:defRPr sz="3400">
          <a:solidFill>
            <a:srgbClr val="000000"/>
          </a:solidFill>
          <a:latin typeface="+mn-lt"/>
          <a:cs typeface="+mn-cs"/>
          <a:sym typeface="Tahoma" pitchFamily="34" charset="0"/>
        </a:defRPr>
      </a:lvl2pPr>
      <a:lvl3pPr algn="ctr" defTabSz="584200" rtl="0" fontAlgn="base" hangingPunct="0">
        <a:spcBef>
          <a:spcPct val="0"/>
        </a:spcBef>
        <a:spcAft>
          <a:spcPct val="0"/>
        </a:spcAft>
        <a:defRPr sz="3400">
          <a:solidFill>
            <a:srgbClr val="000000"/>
          </a:solidFill>
          <a:latin typeface="+mn-lt"/>
          <a:cs typeface="+mn-cs"/>
          <a:sym typeface="Tahoma" pitchFamily="34" charset="0"/>
        </a:defRPr>
      </a:lvl3pPr>
      <a:lvl4pPr algn="ctr" defTabSz="584200" rtl="0" fontAlgn="base" hangingPunct="0">
        <a:spcBef>
          <a:spcPct val="0"/>
        </a:spcBef>
        <a:spcAft>
          <a:spcPct val="0"/>
        </a:spcAft>
        <a:defRPr sz="3400">
          <a:solidFill>
            <a:srgbClr val="000000"/>
          </a:solidFill>
          <a:latin typeface="+mn-lt"/>
          <a:cs typeface="+mn-cs"/>
          <a:sym typeface="Tahoma" pitchFamily="34" charset="0"/>
        </a:defRPr>
      </a:lvl4pPr>
      <a:lvl5pPr algn="ctr" defTabSz="584200" rtl="0" fontAlgn="base" hangingPunct="0">
        <a:spcBef>
          <a:spcPct val="0"/>
        </a:spcBef>
        <a:spcAft>
          <a:spcPct val="0"/>
        </a:spcAft>
        <a:defRPr sz="3400">
          <a:solidFill>
            <a:srgbClr val="000000"/>
          </a:solidFill>
          <a:latin typeface="+mn-lt"/>
          <a:cs typeface="+mn-cs"/>
          <a:sym typeface="Tahoma" pitchFamily="34" charset="0"/>
        </a:defRPr>
      </a:lvl5pPr>
      <a:lvl6pPr marL="457200" algn="ctr" defTabSz="584200" rtl="0" fontAlgn="base" hangingPunct="0">
        <a:spcBef>
          <a:spcPct val="0"/>
        </a:spcBef>
        <a:spcAft>
          <a:spcPct val="0"/>
        </a:spcAft>
        <a:defRPr sz="3400">
          <a:solidFill>
            <a:srgbClr val="000000"/>
          </a:solidFill>
          <a:latin typeface="+mn-lt"/>
          <a:cs typeface="+mn-cs"/>
          <a:sym typeface="Tahoma" pitchFamily="34" charset="0"/>
        </a:defRPr>
      </a:lvl6pPr>
      <a:lvl7pPr marL="914400" algn="ctr" defTabSz="584200" rtl="0" fontAlgn="base" hangingPunct="0">
        <a:spcBef>
          <a:spcPct val="0"/>
        </a:spcBef>
        <a:spcAft>
          <a:spcPct val="0"/>
        </a:spcAft>
        <a:defRPr sz="3400">
          <a:solidFill>
            <a:srgbClr val="000000"/>
          </a:solidFill>
          <a:latin typeface="+mn-lt"/>
          <a:cs typeface="+mn-cs"/>
          <a:sym typeface="Tahoma" pitchFamily="34" charset="0"/>
        </a:defRPr>
      </a:lvl7pPr>
      <a:lvl8pPr marL="1371600" algn="ctr" defTabSz="584200" rtl="0" fontAlgn="base" hangingPunct="0">
        <a:spcBef>
          <a:spcPct val="0"/>
        </a:spcBef>
        <a:spcAft>
          <a:spcPct val="0"/>
        </a:spcAft>
        <a:defRPr sz="3400">
          <a:solidFill>
            <a:srgbClr val="000000"/>
          </a:solidFill>
          <a:latin typeface="+mn-lt"/>
          <a:cs typeface="+mn-cs"/>
          <a:sym typeface="Tahoma" pitchFamily="34" charset="0"/>
        </a:defRPr>
      </a:lvl8pPr>
      <a:lvl9pPr marL="1828800" algn="ctr" defTabSz="584200" rtl="0" fontAlgn="base" hangingPunct="0">
        <a:spcBef>
          <a:spcPct val="0"/>
        </a:spcBef>
        <a:spcAft>
          <a:spcPct val="0"/>
        </a:spcAft>
        <a:defRPr sz="3400">
          <a:solidFill>
            <a:srgbClr val="000000"/>
          </a:solidFill>
          <a:latin typeface="+mn-lt"/>
          <a:cs typeface="+mn-cs"/>
          <a:sym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2049" name="AutoShape 1"/>
          <p:cNvSpPr>
            <a:spLocks/>
          </p:cNvSpPr>
          <p:nvPr/>
        </p:nvSpPr>
        <p:spPr bwMode="auto">
          <a:xfrm>
            <a:off x="2362200" y="838200"/>
            <a:ext cx="103632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007EB9"/>
          </a:solidFill>
          <a:ln w="12700" cap="flat" cmpd="sng">
            <a:noFill/>
            <a:prstDash val="solid"/>
            <a:miter lim="0"/>
            <a:headEnd/>
            <a:tailEnd/>
          </a:ln>
          <a:effectLst/>
        </p:spPr>
        <p:txBody>
          <a:bodyPr lIns="0" tIns="0" rIns="0" bIns="0" anchor="ctr"/>
          <a:lstStyle/>
          <a:p>
            <a:pPr marL="39688" algn="l" defTabSz="914400"/>
            <a:endParaRPr lang="en-US" sz="1800">
              <a:latin typeface="Tahoma" pitchFamily="34" charset="0"/>
              <a:cs typeface="Tahoma" pitchFamily="34" charset="0"/>
              <a:sym typeface="Tahoma" pitchFamily="34" charset="0"/>
            </a:endParaRPr>
          </a:p>
        </p:txBody>
      </p:sp>
      <p:sp>
        <p:nvSpPr>
          <p:cNvPr id="2050" name="AutoShape 2"/>
          <p:cNvSpPr>
            <a:spLocks/>
          </p:cNvSpPr>
          <p:nvPr/>
        </p:nvSpPr>
        <p:spPr bwMode="auto">
          <a:xfrm>
            <a:off x="228600" y="838200"/>
            <a:ext cx="2057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92CC6E"/>
          </a:solidFill>
          <a:ln w="12700" cap="flat" cmpd="sng">
            <a:noFill/>
            <a:prstDash val="solid"/>
            <a:miter lim="0"/>
            <a:headEnd/>
            <a:tailEnd/>
          </a:ln>
          <a:effectLst/>
        </p:spPr>
        <p:txBody>
          <a:bodyPr lIns="0" tIns="0" rIns="0" bIns="0" anchor="ctr"/>
          <a:lstStyle/>
          <a:p>
            <a:pPr marL="39688" algn="l" defTabSz="914400"/>
            <a:endParaRPr lang="en-US" sz="1800">
              <a:latin typeface="Tahoma" pitchFamily="34" charset="0"/>
              <a:cs typeface="Tahoma" pitchFamily="34" charset="0"/>
              <a:sym typeface="Tahoma" pitchFamily="34" charset="0"/>
            </a:endParaRPr>
          </a:p>
        </p:txBody>
      </p:sp>
      <p:pic>
        <p:nvPicPr>
          <p:cNvPr id="2051" name="Picture 3" descr="logo.png"/>
          <p:cNvPicPr>
            <a:picLocks noChangeAspect="1"/>
          </p:cNvPicPr>
          <p:nvPr/>
        </p:nvPicPr>
        <p:blipFill>
          <a:blip r:embed="rId13" cstate="print"/>
          <a:srcRect/>
          <a:stretch>
            <a:fillRect/>
          </a:stretch>
        </p:blipFill>
        <p:spPr bwMode="auto">
          <a:xfrm>
            <a:off x="11455400" y="8839200"/>
            <a:ext cx="1295400" cy="430213"/>
          </a:xfrm>
          <a:prstGeom prst="rect">
            <a:avLst/>
          </a:prstGeom>
          <a:noFill/>
          <a:ln w="12700" cap="flat" cmpd="sng">
            <a:noFill/>
            <a:prstDash val="solid"/>
            <a:miter lim="0"/>
            <a:headEnd type="none" w="med" len="med"/>
            <a:tailEnd type="none" w="med" len="med"/>
          </a:ln>
          <a:effectLst/>
        </p:spPr>
      </p:pic>
      <p:sp>
        <p:nvSpPr>
          <p:cNvPr id="2052" name="AutoShape 4"/>
          <p:cNvSpPr>
            <a:spLocks/>
          </p:cNvSpPr>
          <p:nvPr/>
        </p:nvSpPr>
        <p:spPr bwMode="auto">
          <a:xfrm>
            <a:off x="188913" y="9188450"/>
            <a:ext cx="3725862"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w="12700" cap="flat" cmpd="sng">
            <a:noFill/>
            <a:prstDash val="solid"/>
            <a:miter lim="0"/>
            <a:headEnd/>
            <a:tailEnd/>
          </a:ln>
          <a:effectLst/>
        </p:spPr>
        <p:txBody>
          <a:bodyPr lIns="50800" tIns="50800" rIns="50800" bIns="50800" anchor="ctr"/>
          <a:lstStyle/>
          <a:p>
            <a:r>
              <a:rPr lang="en-US" sz="1800">
                <a:solidFill>
                  <a:srgbClr val="017DB9"/>
                </a:solidFill>
                <a:latin typeface="Tahoma" pitchFamily="34" charset="0"/>
                <a:cs typeface="Tahoma" pitchFamily="34" charset="0"/>
                <a:sym typeface="Tahoma" pitchFamily="34" charset="0"/>
              </a:rPr>
              <a:t>Template authored by:</a:t>
            </a:r>
            <a:r>
              <a:rPr lang="en-US" sz="1800">
                <a:solidFill>
                  <a:srgbClr val="8BCA63"/>
                </a:solidFill>
                <a:latin typeface="Tahoma" pitchFamily="34" charset="0"/>
                <a:cs typeface="Tahoma" pitchFamily="34" charset="0"/>
                <a:sym typeface="Tahoma" pitchFamily="34" charset="0"/>
              </a:rPr>
              <a:t> Kylon Gustin</a:t>
            </a:r>
            <a:endParaRPr lang="en-US"/>
          </a:p>
        </p:txBody>
      </p:sp>
      <p:sp>
        <p:nvSpPr>
          <p:cNvPr id="2053" name="Rectangle 5"/>
          <p:cNvSpPr>
            <a:spLocks noGrp="1"/>
          </p:cNvSpPr>
          <p:nvPr>
            <p:ph type="title"/>
          </p:nvPr>
        </p:nvSpPr>
        <p:spPr bwMode="auto">
          <a:xfrm>
            <a:off x="228600" y="0"/>
            <a:ext cx="12496800" cy="825500"/>
          </a:xfrm>
          <a:prstGeom prst="rect">
            <a:avLst/>
          </a:prstGeom>
          <a:noFill/>
          <a:ln w="12700" cap="flat" cmpd="sng">
            <a:noFill/>
            <a:prstDash val="solid"/>
            <a:miter lim="0"/>
            <a:headEnd/>
            <a:tailEnd/>
          </a:ln>
          <a:effectLst/>
        </p:spPr>
        <p:txBody>
          <a:bodyPr vert="horz" wrap="square" lIns="50800" tIns="50800" rIns="50800" bIns="50800" numCol="1" anchor="ctr" anchorCtr="0" compatLnSpc="1">
            <a:prstTxWarp prst="textNoShape">
              <a:avLst/>
            </a:prstTxWarp>
          </a:bodyPr>
          <a:lstStyle/>
          <a:p>
            <a:pPr lvl="0"/>
            <a:r>
              <a:rPr lang="en-US" smtClean="0">
                <a:sym typeface="Tahoma" pitchFamily="34" charset="0"/>
              </a:rPr>
              <a:t>Click to edit Master title style</a:t>
            </a:r>
          </a:p>
        </p:txBody>
      </p:sp>
      <p:sp>
        <p:nvSpPr>
          <p:cNvPr id="2054" name="Rectangle 6"/>
          <p:cNvSpPr>
            <a:spLocks noGrp="1"/>
          </p:cNvSpPr>
          <p:nvPr>
            <p:ph type="body" idx="1"/>
          </p:nvPr>
        </p:nvSpPr>
        <p:spPr bwMode="auto">
          <a:xfrm>
            <a:off x="1270000" y="2768600"/>
            <a:ext cx="10464800" cy="5715000"/>
          </a:xfrm>
          <a:prstGeom prst="rect">
            <a:avLst/>
          </a:prstGeom>
          <a:noFill/>
          <a:ln w="12700" cap="flat" cmpd="sng">
            <a:noFill/>
            <a:prstDash val="solid"/>
            <a:miter lim="0"/>
            <a:headEnd/>
            <a:tailEnd/>
          </a:ln>
          <a:effectLst/>
        </p:spPr>
        <p:txBody>
          <a:bodyPr vert="horz" wrap="square" lIns="50800" tIns="50800" rIns="50800" bIns="50800" numCol="1" anchor="ctr" anchorCtr="0" compatLnSpc="1">
            <a:prstTxWarp prst="textNoShape">
              <a:avLst/>
            </a:prstTxWarp>
          </a:bodyPr>
          <a:lstStyle/>
          <a:p>
            <a:pPr lvl="0"/>
            <a:r>
              <a:rPr lang="en-US" smtClean="0">
                <a:sym typeface="Tahoma" pitchFamily="34" charset="0"/>
              </a:rPr>
              <a:t>Click to edit Master text styles</a:t>
            </a:r>
          </a:p>
          <a:p>
            <a:pPr lvl="1"/>
            <a:r>
              <a:rPr lang="en-US" smtClean="0">
                <a:sym typeface="Tahoma" pitchFamily="34" charset="0"/>
              </a:rPr>
              <a:t>Second level</a:t>
            </a:r>
          </a:p>
          <a:p>
            <a:pPr lvl="2"/>
            <a:r>
              <a:rPr lang="en-US" smtClean="0">
                <a:sym typeface="Tahoma" pitchFamily="34" charset="0"/>
              </a:rPr>
              <a:t>Third level</a:t>
            </a:r>
          </a:p>
          <a:p>
            <a:pPr lvl="3"/>
            <a:r>
              <a:rPr lang="en-US" smtClean="0">
                <a:sym typeface="Tahoma" pitchFamily="34" charset="0"/>
              </a:rPr>
              <a:t>Fourth level</a:t>
            </a:r>
          </a:p>
          <a:p>
            <a:pPr lvl="4"/>
            <a:r>
              <a:rPr lang="en-US" smtClean="0">
                <a:sym typeface="Tahoma" pitchFamily="34" charset="0"/>
              </a:rPr>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84200" rtl="0" fontAlgn="base" hangingPunct="0">
        <a:spcBef>
          <a:spcPct val="0"/>
        </a:spcBef>
        <a:spcAft>
          <a:spcPct val="0"/>
        </a:spcAft>
        <a:defRPr sz="4800">
          <a:solidFill>
            <a:srgbClr val="017DB9"/>
          </a:solidFill>
          <a:latin typeface="+mj-lt"/>
          <a:ea typeface="+mj-ea"/>
          <a:cs typeface="+mj-cs"/>
          <a:sym typeface="Tahoma" pitchFamily="34" charset="0"/>
        </a:defRPr>
      </a:lvl1pPr>
      <a:lvl2pPr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2pPr>
      <a:lvl3pPr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3pPr>
      <a:lvl4pPr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4pPr>
      <a:lvl5pPr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5pPr>
      <a:lvl6pPr marL="457200"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6pPr>
      <a:lvl7pPr marL="914400"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7pPr>
      <a:lvl8pPr marL="1371600"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8pPr>
      <a:lvl9pPr marL="1828800" algn="l" defTabSz="584200" rtl="0" fontAlgn="base" hangingPunct="0">
        <a:spcBef>
          <a:spcPct val="0"/>
        </a:spcBef>
        <a:spcAft>
          <a:spcPct val="0"/>
        </a:spcAft>
        <a:defRPr sz="4800">
          <a:solidFill>
            <a:srgbClr val="017DB9"/>
          </a:solidFill>
          <a:latin typeface="Tahoma" pitchFamily="34" charset="0"/>
          <a:cs typeface="Tahoma" pitchFamily="34" charset="0"/>
          <a:sym typeface="Tahoma" pitchFamily="34" charset="0"/>
        </a:defRPr>
      </a:lvl9pPr>
    </p:titleStyle>
    <p:bodyStyle>
      <a:lvl1pPr algn="ctr" defTabSz="584200" rtl="0" fontAlgn="base" hangingPunct="0">
        <a:spcBef>
          <a:spcPct val="0"/>
        </a:spcBef>
        <a:spcAft>
          <a:spcPct val="0"/>
        </a:spcAft>
        <a:defRPr sz="3400">
          <a:solidFill>
            <a:srgbClr val="000000"/>
          </a:solidFill>
          <a:latin typeface="+mn-lt"/>
          <a:ea typeface="+mn-ea"/>
          <a:cs typeface="+mn-cs"/>
          <a:sym typeface="Tahoma" pitchFamily="34" charset="0"/>
        </a:defRPr>
      </a:lvl1pPr>
      <a:lvl2pPr algn="ctr" defTabSz="584200" rtl="0" fontAlgn="base" hangingPunct="0">
        <a:spcBef>
          <a:spcPct val="0"/>
        </a:spcBef>
        <a:spcAft>
          <a:spcPct val="0"/>
        </a:spcAft>
        <a:defRPr sz="3400">
          <a:solidFill>
            <a:srgbClr val="000000"/>
          </a:solidFill>
          <a:latin typeface="+mn-lt"/>
          <a:cs typeface="+mn-cs"/>
          <a:sym typeface="Tahoma" pitchFamily="34" charset="0"/>
        </a:defRPr>
      </a:lvl2pPr>
      <a:lvl3pPr algn="ctr" defTabSz="584200" rtl="0" fontAlgn="base" hangingPunct="0">
        <a:spcBef>
          <a:spcPct val="0"/>
        </a:spcBef>
        <a:spcAft>
          <a:spcPct val="0"/>
        </a:spcAft>
        <a:defRPr sz="3400">
          <a:solidFill>
            <a:srgbClr val="000000"/>
          </a:solidFill>
          <a:latin typeface="+mn-lt"/>
          <a:cs typeface="+mn-cs"/>
          <a:sym typeface="Tahoma" pitchFamily="34" charset="0"/>
        </a:defRPr>
      </a:lvl3pPr>
      <a:lvl4pPr algn="ctr" defTabSz="584200" rtl="0" fontAlgn="base" hangingPunct="0">
        <a:spcBef>
          <a:spcPct val="0"/>
        </a:spcBef>
        <a:spcAft>
          <a:spcPct val="0"/>
        </a:spcAft>
        <a:defRPr sz="3400">
          <a:solidFill>
            <a:srgbClr val="000000"/>
          </a:solidFill>
          <a:latin typeface="+mn-lt"/>
          <a:cs typeface="+mn-cs"/>
          <a:sym typeface="Tahoma" pitchFamily="34" charset="0"/>
        </a:defRPr>
      </a:lvl4pPr>
      <a:lvl5pPr algn="ctr" defTabSz="584200" rtl="0" fontAlgn="base" hangingPunct="0">
        <a:spcBef>
          <a:spcPct val="0"/>
        </a:spcBef>
        <a:spcAft>
          <a:spcPct val="0"/>
        </a:spcAft>
        <a:defRPr sz="3400">
          <a:solidFill>
            <a:srgbClr val="000000"/>
          </a:solidFill>
          <a:latin typeface="+mn-lt"/>
          <a:cs typeface="+mn-cs"/>
          <a:sym typeface="Tahoma" pitchFamily="34" charset="0"/>
        </a:defRPr>
      </a:lvl5pPr>
      <a:lvl6pPr marL="457200" algn="ctr" defTabSz="584200" rtl="0" fontAlgn="base" hangingPunct="0">
        <a:spcBef>
          <a:spcPct val="0"/>
        </a:spcBef>
        <a:spcAft>
          <a:spcPct val="0"/>
        </a:spcAft>
        <a:defRPr sz="3400">
          <a:solidFill>
            <a:srgbClr val="000000"/>
          </a:solidFill>
          <a:latin typeface="+mn-lt"/>
          <a:cs typeface="+mn-cs"/>
          <a:sym typeface="Tahoma" pitchFamily="34" charset="0"/>
        </a:defRPr>
      </a:lvl6pPr>
      <a:lvl7pPr marL="914400" algn="ctr" defTabSz="584200" rtl="0" fontAlgn="base" hangingPunct="0">
        <a:spcBef>
          <a:spcPct val="0"/>
        </a:spcBef>
        <a:spcAft>
          <a:spcPct val="0"/>
        </a:spcAft>
        <a:defRPr sz="3400">
          <a:solidFill>
            <a:srgbClr val="000000"/>
          </a:solidFill>
          <a:latin typeface="+mn-lt"/>
          <a:cs typeface="+mn-cs"/>
          <a:sym typeface="Tahoma" pitchFamily="34" charset="0"/>
        </a:defRPr>
      </a:lvl7pPr>
      <a:lvl8pPr marL="1371600" algn="ctr" defTabSz="584200" rtl="0" fontAlgn="base" hangingPunct="0">
        <a:spcBef>
          <a:spcPct val="0"/>
        </a:spcBef>
        <a:spcAft>
          <a:spcPct val="0"/>
        </a:spcAft>
        <a:defRPr sz="3400">
          <a:solidFill>
            <a:srgbClr val="000000"/>
          </a:solidFill>
          <a:latin typeface="+mn-lt"/>
          <a:cs typeface="+mn-cs"/>
          <a:sym typeface="Tahoma" pitchFamily="34" charset="0"/>
        </a:defRPr>
      </a:lvl8pPr>
      <a:lvl9pPr marL="1828800" algn="ctr" defTabSz="584200" rtl="0" fontAlgn="base" hangingPunct="0">
        <a:spcBef>
          <a:spcPct val="0"/>
        </a:spcBef>
        <a:spcAft>
          <a:spcPct val="0"/>
        </a:spcAft>
        <a:defRPr sz="3400">
          <a:solidFill>
            <a:srgbClr val="000000"/>
          </a:solidFill>
          <a:latin typeface="+mn-lt"/>
          <a:cs typeface="+mn-cs"/>
          <a:sym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US"/>
              <a:t>OurCompany Social Media Strategy</a:t>
            </a:r>
          </a:p>
        </p:txBody>
      </p:sp>
      <p:pic>
        <p:nvPicPr>
          <p:cNvPr id="4098" name="Picture 2" descr="droppedImage.png"/>
          <p:cNvPicPr>
            <a:picLocks noChangeAspect="1"/>
          </p:cNvPicPr>
          <p:nvPr/>
        </p:nvPicPr>
        <p:blipFill>
          <a:blip r:embed="rId2"/>
          <a:srcRect/>
          <a:stretch>
            <a:fillRect/>
          </a:stretch>
        </p:blipFill>
        <p:spPr bwMode="auto">
          <a:xfrm>
            <a:off x="4711700" y="4076700"/>
            <a:ext cx="3175000" cy="1587500"/>
          </a:xfrm>
          <a:prstGeom prst="rect">
            <a:avLst/>
          </a:prstGeom>
          <a:noFill/>
          <a:ln w="12700" cap="flat" cmpd="sng">
            <a:noFill/>
            <a:prstDash val="solid"/>
            <a:miter lim="0"/>
            <a:headEnd type="none" w="med" len="med"/>
            <a:tailEnd type="none" w="med" len="med"/>
          </a:ln>
          <a:effectLst/>
        </p:spPr>
      </p:pic>
      <p:sp>
        <p:nvSpPr>
          <p:cNvPr id="4099" name="AutoShape 3"/>
          <p:cNvSpPr>
            <a:spLocks/>
          </p:cNvSpPr>
          <p:nvPr/>
        </p:nvSpPr>
        <p:spPr bwMode="auto">
          <a:xfrm>
            <a:off x="3611563" y="6578600"/>
            <a:ext cx="5719762" cy="74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w="12700" cap="flat" cmpd="sng">
            <a:noFill/>
            <a:prstDash val="solid"/>
            <a:miter lim="0"/>
            <a:headEnd/>
            <a:tailEnd/>
          </a:ln>
          <a:effectLst/>
        </p:spPr>
        <p:txBody>
          <a:bodyPr lIns="50800" tIns="50800" rIns="50800" bIns="50800" anchor="ctr"/>
          <a:lstStyle/>
          <a:p>
            <a:r>
              <a:rPr lang="en-US" dirty="0">
                <a:latin typeface="Tahoma" pitchFamily="34" charset="0"/>
                <a:cs typeface="Tahoma" pitchFamily="34" charset="0"/>
                <a:sym typeface="Tahoma" pitchFamily="34" charset="0"/>
              </a:rPr>
              <a:t>Prepared by: </a:t>
            </a:r>
            <a:r>
              <a:rPr lang="en-US" dirty="0" err="1">
                <a:latin typeface="Tahoma" pitchFamily="34" charset="0"/>
                <a:cs typeface="Tahoma" pitchFamily="34" charset="0"/>
                <a:sym typeface="Tahoma" pitchFamily="34" charset="0"/>
              </a:rPr>
              <a:t>YourName</a:t>
            </a:r>
            <a:endParaRPr lang="en-US" dirty="0"/>
          </a:p>
        </p:txBody>
      </p:sp>
      <p:grpSp>
        <p:nvGrpSpPr>
          <p:cNvPr id="20" name="Group 19"/>
          <p:cNvGrpSpPr/>
          <p:nvPr/>
        </p:nvGrpSpPr>
        <p:grpSpPr>
          <a:xfrm>
            <a:off x="2082800" y="762000"/>
            <a:ext cx="4523874" cy="1570038"/>
            <a:chOff x="2082800" y="762000"/>
            <a:chExt cx="4523874" cy="1570038"/>
          </a:xfrm>
        </p:grpSpPr>
        <p:sp>
          <p:nvSpPr>
            <p:cNvPr id="4104" name="AutoShape 8"/>
            <p:cNvSpPr>
              <a:spLocks/>
            </p:cNvSpPr>
            <p:nvPr/>
          </p:nvSpPr>
          <p:spPr bwMode="auto">
            <a:xfrm>
              <a:off x="2082800" y="762000"/>
              <a:ext cx="4513263" cy="15700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4238" y="14960"/>
                  </a:lnTo>
                  <a:cubicBezTo>
                    <a:pt x="4222" y="15185"/>
                    <a:pt x="4213" y="15417"/>
                    <a:pt x="4213" y="15654"/>
                  </a:cubicBezTo>
                  <a:lnTo>
                    <a:pt x="4213" y="18102"/>
                  </a:lnTo>
                  <a:cubicBezTo>
                    <a:pt x="4213" y="20034"/>
                    <a:pt x="4757" y="21599"/>
                    <a:pt x="5429" y="21599"/>
                  </a:cubicBezTo>
                  <a:lnTo>
                    <a:pt x="20384" y="21599"/>
                  </a:lnTo>
                  <a:cubicBezTo>
                    <a:pt x="21055" y="21599"/>
                    <a:pt x="21600" y="20034"/>
                    <a:pt x="21600" y="18102"/>
                  </a:cubicBezTo>
                  <a:lnTo>
                    <a:pt x="21600" y="15654"/>
                  </a:lnTo>
                  <a:cubicBezTo>
                    <a:pt x="21600" y="13723"/>
                    <a:pt x="21055" y="12157"/>
                    <a:pt x="20384" y="12157"/>
                  </a:cubicBezTo>
                  <a:lnTo>
                    <a:pt x="5429" y="12157"/>
                  </a:lnTo>
                  <a:cubicBezTo>
                    <a:pt x="5348" y="12157"/>
                    <a:pt x="5268" y="12185"/>
                    <a:pt x="5191" y="12228"/>
                  </a:cubicBezTo>
                  <a:lnTo>
                    <a:pt x="0" y="0"/>
                  </a:lnTo>
                  <a:close/>
                </a:path>
              </a:pathLst>
            </a:custGeom>
            <a:noFill/>
            <a:ln w="25400" cap="flat" cmpd="sng">
              <a:solidFill>
                <a:srgbClr val="000000"/>
              </a:solidFill>
              <a:prstDash val="solid"/>
              <a:miter lim="0"/>
              <a:headEnd/>
              <a:tailEnd/>
            </a:ln>
            <a:effectLst/>
          </p:spPr>
          <p:txBody>
            <a:bodyPr lIns="0" tIns="0" rIns="0" bIns="0" anchor="ctr"/>
            <a:lstStyle/>
            <a:p>
              <a:endParaRPr lang="en-US" dirty="0" smtClean="0"/>
            </a:p>
          </p:txBody>
        </p:sp>
        <p:sp>
          <p:nvSpPr>
            <p:cNvPr id="10" name="TextBox 9"/>
            <p:cNvSpPr txBox="1"/>
            <p:nvPr/>
          </p:nvSpPr>
          <p:spPr>
            <a:xfrm>
              <a:off x="2949074" y="1796352"/>
              <a:ext cx="3657600" cy="369332"/>
            </a:xfrm>
            <a:prstGeom prst="rect">
              <a:avLst/>
            </a:prstGeom>
            <a:noFill/>
          </p:spPr>
          <p:txBody>
            <a:bodyPr wrap="square" rtlCol="0">
              <a:spAutoFit/>
            </a:bodyPr>
            <a:lstStyle/>
            <a:p>
              <a:r>
                <a:rPr lang="en-US" sz="1800" dirty="0" smtClean="0">
                  <a:solidFill>
                    <a:schemeClr val="tx1"/>
                  </a:solidFill>
                </a:rPr>
                <a:t>Replace with your company name</a:t>
              </a:r>
              <a:endParaRPr lang="en-US" sz="1800" dirty="0">
                <a:solidFill>
                  <a:schemeClr val="tx1"/>
                </a:solidFill>
              </a:endParaRPr>
            </a:p>
          </p:txBody>
        </p:sp>
      </p:grpSp>
      <p:grpSp>
        <p:nvGrpSpPr>
          <p:cNvPr id="19" name="Group 18"/>
          <p:cNvGrpSpPr/>
          <p:nvPr/>
        </p:nvGrpSpPr>
        <p:grpSpPr>
          <a:xfrm>
            <a:off x="8458200" y="1498600"/>
            <a:ext cx="3614738" cy="1733550"/>
            <a:chOff x="8458200" y="1498600"/>
            <a:chExt cx="3614738" cy="1733550"/>
          </a:xfrm>
        </p:grpSpPr>
        <p:sp>
          <p:nvSpPr>
            <p:cNvPr id="4102" name="AutoShape 6"/>
            <p:cNvSpPr>
              <a:spLocks/>
            </p:cNvSpPr>
            <p:nvPr/>
          </p:nvSpPr>
          <p:spPr bwMode="auto">
            <a:xfrm>
              <a:off x="8458200" y="1498600"/>
              <a:ext cx="3614738" cy="17335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17" y="0"/>
                  </a:moveTo>
                  <a:cubicBezTo>
                    <a:pt x="679" y="0"/>
                    <a:pt x="0" y="1416"/>
                    <a:pt x="0" y="3164"/>
                  </a:cubicBezTo>
                  <a:lnTo>
                    <a:pt x="0" y="13289"/>
                  </a:lnTo>
                  <a:cubicBezTo>
                    <a:pt x="0" y="15036"/>
                    <a:pt x="679" y="16453"/>
                    <a:pt x="1517" y="16453"/>
                  </a:cubicBezTo>
                  <a:lnTo>
                    <a:pt x="18510" y="16453"/>
                  </a:lnTo>
                  <a:cubicBezTo>
                    <a:pt x="18530" y="16453"/>
                    <a:pt x="18548" y="16445"/>
                    <a:pt x="18567" y="16443"/>
                  </a:cubicBezTo>
                  <a:lnTo>
                    <a:pt x="21600" y="21599"/>
                  </a:lnTo>
                  <a:lnTo>
                    <a:pt x="19959" y="14179"/>
                  </a:lnTo>
                  <a:cubicBezTo>
                    <a:pt x="19999" y="13894"/>
                    <a:pt x="20028" y="13600"/>
                    <a:pt x="20028" y="13289"/>
                  </a:cubicBezTo>
                  <a:lnTo>
                    <a:pt x="20028" y="3164"/>
                  </a:lnTo>
                  <a:cubicBezTo>
                    <a:pt x="20028" y="1416"/>
                    <a:pt x="19348" y="0"/>
                    <a:pt x="18510" y="0"/>
                  </a:cubicBezTo>
                  <a:lnTo>
                    <a:pt x="1517"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12" name="TextBox 11"/>
            <p:cNvSpPr txBox="1"/>
            <p:nvPr/>
          </p:nvSpPr>
          <p:spPr>
            <a:xfrm>
              <a:off x="8483600" y="1524000"/>
              <a:ext cx="3200400" cy="1200329"/>
            </a:xfrm>
            <a:prstGeom prst="rect">
              <a:avLst/>
            </a:prstGeom>
            <a:noFill/>
          </p:spPr>
          <p:txBody>
            <a:bodyPr wrap="square" rtlCol="0">
              <a:spAutoFit/>
            </a:bodyPr>
            <a:lstStyle/>
            <a:p>
              <a:r>
                <a:rPr lang="en-US" sz="1800" dirty="0" smtClean="0">
                  <a:solidFill>
                    <a:schemeClr val="tx1"/>
                  </a:solidFill>
                </a:rPr>
                <a:t>Most slides will have instructions like this. Follow the instructions then delete the callout.</a:t>
              </a:r>
              <a:endParaRPr lang="en-US" sz="1800" dirty="0">
                <a:solidFill>
                  <a:schemeClr val="tx1"/>
                </a:solidFill>
              </a:endParaRPr>
            </a:p>
          </p:txBody>
        </p:sp>
      </p:grpSp>
      <p:grpSp>
        <p:nvGrpSpPr>
          <p:cNvPr id="21" name="Group 20"/>
          <p:cNvGrpSpPr/>
          <p:nvPr/>
        </p:nvGrpSpPr>
        <p:grpSpPr>
          <a:xfrm>
            <a:off x="679450" y="2824163"/>
            <a:ext cx="4657725" cy="1436687"/>
            <a:chOff x="679450" y="2824163"/>
            <a:chExt cx="4657725" cy="1436687"/>
          </a:xfrm>
        </p:grpSpPr>
        <p:sp>
          <p:nvSpPr>
            <p:cNvPr id="4100" name="AutoShape 4"/>
            <p:cNvSpPr>
              <a:spLocks/>
            </p:cNvSpPr>
            <p:nvPr/>
          </p:nvSpPr>
          <p:spPr bwMode="auto">
            <a:xfrm>
              <a:off x="679450" y="2824163"/>
              <a:ext cx="4657725" cy="1436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7" y="0"/>
                  </a:moveTo>
                  <a:cubicBezTo>
                    <a:pt x="527" y="0"/>
                    <a:pt x="0" y="1710"/>
                    <a:pt x="0" y="3820"/>
                  </a:cubicBezTo>
                  <a:lnTo>
                    <a:pt x="0" y="6495"/>
                  </a:lnTo>
                  <a:cubicBezTo>
                    <a:pt x="0" y="8605"/>
                    <a:pt x="527" y="10316"/>
                    <a:pt x="1177" y="10316"/>
                  </a:cubicBezTo>
                  <a:lnTo>
                    <a:pt x="15663" y="10316"/>
                  </a:lnTo>
                  <a:cubicBezTo>
                    <a:pt x="15790" y="10316"/>
                    <a:pt x="15911" y="10234"/>
                    <a:pt x="16026" y="10113"/>
                  </a:cubicBezTo>
                  <a:lnTo>
                    <a:pt x="21599" y="21599"/>
                  </a:lnTo>
                  <a:lnTo>
                    <a:pt x="16832" y="6776"/>
                  </a:lnTo>
                  <a:cubicBezTo>
                    <a:pt x="16834" y="6681"/>
                    <a:pt x="16841" y="6591"/>
                    <a:pt x="16841" y="6495"/>
                  </a:cubicBezTo>
                  <a:lnTo>
                    <a:pt x="16841" y="3820"/>
                  </a:lnTo>
                  <a:cubicBezTo>
                    <a:pt x="16841" y="1710"/>
                    <a:pt x="16314" y="0"/>
                    <a:pt x="15663" y="0"/>
                  </a:cubicBezTo>
                  <a:lnTo>
                    <a:pt x="1177"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13" name="TextBox 12"/>
            <p:cNvSpPr txBox="1"/>
            <p:nvPr/>
          </p:nvSpPr>
          <p:spPr>
            <a:xfrm>
              <a:off x="711200" y="2971800"/>
              <a:ext cx="3657600" cy="369332"/>
            </a:xfrm>
            <a:prstGeom prst="rect">
              <a:avLst/>
            </a:prstGeom>
            <a:noFill/>
          </p:spPr>
          <p:txBody>
            <a:bodyPr wrap="square" rtlCol="0">
              <a:spAutoFit/>
            </a:bodyPr>
            <a:lstStyle/>
            <a:p>
              <a:r>
                <a:rPr lang="en-US" sz="1800" dirty="0" smtClean="0">
                  <a:solidFill>
                    <a:srgbClr val="017DB9"/>
                  </a:solidFill>
                </a:rPr>
                <a:t>Insert your company logo here</a:t>
              </a:r>
              <a:endParaRPr lang="en-US" sz="1800" dirty="0"/>
            </a:p>
          </p:txBody>
        </p:sp>
      </p:grpSp>
      <p:grpSp>
        <p:nvGrpSpPr>
          <p:cNvPr id="18" name="Group 17"/>
          <p:cNvGrpSpPr/>
          <p:nvPr/>
        </p:nvGrpSpPr>
        <p:grpSpPr>
          <a:xfrm>
            <a:off x="8483600" y="4737100"/>
            <a:ext cx="3657600" cy="1920875"/>
            <a:chOff x="8483600" y="4737100"/>
            <a:chExt cx="3657600" cy="1920875"/>
          </a:xfrm>
        </p:grpSpPr>
        <p:sp>
          <p:nvSpPr>
            <p:cNvPr id="4101" name="AutoShape 5"/>
            <p:cNvSpPr>
              <a:spLocks/>
            </p:cNvSpPr>
            <p:nvPr/>
          </p:nvSpPr>
          <p:spPr bwMode="auto">
            <a:xfrm>
              <a:off x="8605838" y="4737100"/>
              <a:ext cx="3116262" cy="1920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258" y="0"/>
                  </a:moveTo>
                  <a:cubicBezTo>
                    <a:pt x="3286" y="0"/>
                    <a:pt x="2497" y="1278"/>
                    <a:pt x="2497" y="2856"/>
                  </a:cubicBezTo>
                  <a:lnTo>
                    <a:pt x="2497" y="4855"/>
                  </a:lnTo>
                  <a:cubicBezTo>
                    <a:pt x="2497" y="5447"/>
                    <a:pt x="2607" y="5997"/>
                    <a:pt x="2797" y="6453"/>
                  </a:cubicBezTo>
                  <a:lnTo>
                    <a:pt x="0" y="21600"/>
                  </a:lnTo>
                  <a:lnTo>
                    <a:pt x="4582" y="7711"/>
                  </a:lnTo>
                  <a:lnTo>
                    <a:pt x="19839" y="7711"/>
                  </a:lnTo>
                  <a:cubicBezTo>
                    <a:pt x="20811" y="7711"/>
                    <a:pt x="21599" y="6432"/>
                    <a:pt x="21599" y="4855"/>
                  </a:cubicBezTo>
                  <a:lnTo>
                    <a:pt x="21599" y="2856"/>
                  </a:lnTo>
                  <a:cubicBezTo>
                    <a:pt x="21599" y="1278"/>
                    <a:pt x="20811" y="0"/>
                    <a:pt x="19839" y="0"/>
                  </a:cubicBezTo>
                  <a:lnTo>
                    <a:pt x="4258"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14" name="TextBox 13"/>
            <p:cNvSpPr txBox="1"/>
            <p:nvPr/>
          </p:nvSpPr>
          <p:spPr>
            <a:xfrm>
              <a:off x="8483600" y="4876800"/>
              <a:ext cx="3657600" cy="369332"/>
            </a:xfrm>
            <a:prstGeom prst="rect">
              <a:avLst/>
            </a:prstGeom>
            <a:noFill/>
          </p:spPr>
          <p:txBody>
            <a:bodyPr wrap="square" rtlCol="0">
              <a:spAutoFit/>
            </a:bodyPr>
            <a:lstStyle/>
            <a:p>
              <a:r>
                <a:rPr lang="en-US" sz="1800" dirty="0" smtClean="0">
                  <a:solidFill>
                    <a:srgbClr val="017DB9"/>
                  </a:solidFill>
                </a:rPr>
                <a:t>Place your name here</a:t>
              </a:r>
              <a:endParaRPr lang="en-US" sz="1800" dirty="0"/>
            </a:p>
          </p:txBody>
        </p:sp>
      </p:grpSp>
      <p:grpSp>
        <p:nvGrpSpPr>
          <p:cNvPr id="17" name="Group 16"/>
          <p:cNvGrpSpPr/>
          <p:nvPr/>
        </p:nvGrpSpPr>
        <p:grpSpPr>
          <a:xfrm>
            <a:off x="254000" y="4495800"/>
            <a:ext cx="3416300" cy="4232275"/>
            <a:chOff x="266700" y="4038600"/>
            <a:chExt cx="3416300" cy="4232275"/>
          </a:xfrm>
        </p:grpSpPr>
        <p:sp>
          <p:nvSpPr>
            <p:cNvPr id="4103" name="AutoShape 7"/>
            <p:cNvSpPr>
              <a:spLocks/>
            </p:cNvSpPr>
            <p:nvPr/>
          </p:nvSpPr>
          <p:spPr bwMode="auto">
            <a:xfrm>
              <a:off x="266700" y="4038600"/>
              <a:ext cx="3416300" cy="4232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6" y="0"/>
                  </a:moveTo>
                  <a:cubicBezTo>
                    <a:pt x="732" y="0"/>
                    <a:pt x="0" y="769"/>
                    <a:pt x="0" y="1718"/>
                  </a:cubicBezTo>
                  <a:lnTo>
                    <a:pt x="0" y="7219"/>
                  </a:lnTo>
                  <a:cubicBezTo>
                    <a:pt x="0" y="8169"/>
                    <a:pt x="732" y="8938"/>
                    <a:pt x="1636" y="8938"/>
                  </a:cubicBezTo>
                  <a:lnTo>
                    <a:pt x="9084" y="8938"/>
                  </a:lnTo>
                  <a:lnTo>
                    <a:pt x="9963" y="21599"/>
                  </a:lnTo>
                  <a:lnTo>
                    <a:pt x="10843" y="8938"/>
                  </a:lnTo>
                  <a:lnTo>
                    <a:pt x="19963" y="8938"/>
                  </a:lnTo>
                  <a:cubicBezTo>
                    <a:pt x="20867" y="8938"/>
                    <a:pt x="21600" y="8169"/>
                    <a:pt x="21600" y="7219"/>
                  </a:cubicBezTo>
                  <a:lnTo>
                    <a:pt x="21600" y="1718"/>
                  </a:lnTo>
                  <a:cubicBezTo>
                    <a:pt x="21600" y="769"/>
                    <a:pt x="20867" y="0"/>
                    <a:pt x="19963" y="0"/>
                  </a:cubicBezTo>
                  <a:lnTo>
                    <a:pt x="1636"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15" name="TextBox 14"/>
            <p:cNvSpPr txBox="1"/>
            <p:nvPr/>
          </p:nvSpPr>
          <p:spPr>
            <a:xfrm>
              <a:off x="330200" y="4161472"/>
              <a:ext cx="3276600" cy="1477328"/>
            </a:xfrm>
            <a:prstGeom prst="rect">
              <a:avLst/>
            </a:prstGeom>
            <a:noFill/>
          </p:spPr>
          <p:txBody>
            <a:bodyPr wrap="square" rtlCol="0">
              <a:spAutoFit/>
            </a:bodyPr>
            <a:lstStyle/>
            <a:p>
              <a:r>
                <a:rPr lang="en-US" sz="1800" dirty="0" smtClean="0">
                  <a:solidFill>
                    <a:srgbClr val="017DB9"/>
                  </a:solidFill>
                </a:rPr>
                <a:t>Most slides will have (talking points) in the Presenter Notes below. These are for you to use as you make your presentation.</a:t>
              </a:r>
              <a:endParaRPr lang="en-US" sz="1800" dirty="0"/>
            </a:p>
          </p:txBody>
        </p:sp>
      </p:gr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p:txBody>
          <a:bodyPr/>
          <a:lstStyle/>
          <a:p>
            <a:r>
              <a:rPr lang="en-US"/>
              <a:t>LinkedIn Strategy</a:t>
            </a:r>
          </a:p>
        </p:txBody>
      </p:sp>
      <p:sp>
        <p:nvSpPr>
          <p:cNvPr id="21506" name="Rectangle 2"/>
          <p:cNvSpPr>
            <a:spLocks noGrp="1" noChangeArrowheads="1"/>
          </p:cNvSpPr>
          <p:nvPr>
            <p:ph type="body" idx="1"/>
          </p:nvPr>
        </p:nvSpPr>
        <p:spPr>
          <a:xfrm>
            <a:off x="1270000" y="1917700"/>
            <a:ext cx="10464800" cy="7302500"/>
          </a:xfrm>
        </p:spPr>
        <p:txBody>
          <a:bodyPr/>
          <a:lstStyle/>
          <a:p>
            <a:pPr marL="889000" indent="-571500" algn="l">
              <a:spcBef>
                <a:spcPts val="1800"/>
              </a:spcBef>
              <a:buClr>
                <a:srgbClr val="017DB9"/>
              </a:buClr>
              <a:buSzPct val="75000"/>
              <a:buFont typeface="Zapf Dingbats" charset="0"/>
              <a:buChar char="❖"/>
            </a:pPr>
            <a:r>
              <a:rPr lang="en-US" sz="3600" dirty="0"/>
              <a:t>Company profile</a:t>
            </a:r>
          </a:p>
          <a:p>
            <a:pPr marL="889000" indent="-571500" algn="l">
              <a:spcBef>
                <a:spcPts val="1800"/>
              </a:spcBef>
              <a:buClr>
                <a:srgbClr val="017DB9"/>
              </a:buClr>
              <a:buSzPct val="75000"/>
              <a:buFont typeface="Zapf Dingbats" charset="0"/>
              <a:buChar char="❖"/>
            </a:pPr>
            <a:r>
              <a:rPr lang="en-US" sz="3600" dirty="0"/>
              <a:t>Consistent employee profiles</a:t>
            </a:r>
          </a:p>
          <a:p>
            <a:pPr marL="889000" indent="-571500" algn="l">
              <a:spcBef>
                <a:spcPts val="1800"/>
              </a:spcBef>
              <a:buClr>
                <a:srgbClr val="017DB9"/>
              </a:buClr>
              <a:buSzPct val="75000"/>
              <a:buFont typeface="Zapf Dingbats" charset="0"/>
              <a:buChar char="❖"/>
            </a:pPr>
            <a:r>
              <a:rPr lang="en-US" sz="3600" dirty="0"/>
              <a:t>Groups</a:t>
            </a:r>
          </a:p>
          <a:p>
            <a:pPr marL="889000" indent="-571500" algn="l">
              <a:spcBef>
                <a:spcPts val="1800"/>
              </a:spcBef>
              <a:buClr>
                <a:srgbClr val="017DB9"/>
              </a:buClr>
              <a:buSzPct val="75000"/>
              <a:buFont typeface="Zapf Dingbats" charset="0"/>
              <a:buChar char="❖"/>
            </a:pPr>
            <a:r>
              <a:rPr lang="en-US" sz="3600" dirty="0"/>
              <a:t>Employee participation</a:t>
            </a:r>
          </a:p>
          <a:p>
            <a:pPr marL="889000" indent="-571500" algn="l">
              <a:spcBef>
                <a:spcPts val="1800"/>
              </a:spcBef>
              <a:buClr>
                <a:srgbClr val="017DB9"/>
              </a:buClr>
              <a:buSzPct val="75000"/>
              <a:buFont typeface="Zapf Dingbats" charset="0"/>
              <a:buChar char="❖"/>
            </a:pPr>
            <a:r>
              <a:rPr lang="en-US" sz="3600" dirty="0"/>
              <a:t>Active engagement</a:t>
            </a:r>
          </a:p>
          <a:p>
            <a:pPr marL="889000" indent="-571500" algn="l">
              <a:spcBef>
                <a:spcPts val="1800"/>
              </a:spcBef>
              <a:buClr>
                <a:srgbClr val="017DB9"/>
              </a:buClr>
              <a:buSzPct val="75000"/>
              <a:buFont typeface="Zapf Dingbats" charset="0"/>
              <a:buChar char="❖"/>
            </a:pPr>
            <a:r>
              <a:rPr lang="en-US" sz="3600" dirty="0"/>
              <a:t>Advertising</a:t>
            </a:r>
          </a:p>
          <a:p>
            <a:pPr marL="889000" indent="-571500" algn="l">
              <a:spcBef>
                <a:spcPts val="1800"/>
              </a:spcBef>
              <a:buClr>
                <a:srgbClr val="017DB9"/>
              </a:buClr>
              <a:buSzPct val="75000"/>
              <a:buFont typeface="Zapf Dingbats" charset="0"/>
              <a:buChar char="❖"/>
            </a:pPr>
            <a:r>
              <a:rPr lang="en-US" sz="3600" dirty="0"/>
              <a:t>Objective</a:t>
            </a:r>
          </a:p>
          <a:p>
            <a:pPr marL="1333500" lvl="1" indent="-571500" algn="l">
              <a:spcBef>
                <a:spcPts val="1800"/>
              </a:spcBef>
              <a:buClr>
                <a:srgbClr val="017DB9"/>
              </a:buClr>
              <a:buSzPct val="75000"/>
              <a:buFont typeface="Zapf Dingbats" charset="0"/>
              <a:buChar char="❖"/>
            </a:pPr>
            <a:r>
              <a:rPr lang="en-US" sz="3600" dirty="0"/>
              <a:t>XXXX current followers</a:t>
            </a:r>
          </a:p>
          <a:p>
            <a:pPr marL="1333500" lvl="1" indent="-571500" algn="l">
              <a:spcBef>
                <a:spcPts val="1800"/>
              </a:spcBef>
              <a:buClr>
                <a:srgbClr val="017DB9"/>
              </a:buClr>
              <a:buSzPct val="75000"/>
              <a:buFont typeface="Zapf Dingbats" charset="0"/>
              <a:buChar char="❖"/>
            </a:pPr>
            <a:r>
              <a:rPr lang="en-US" sz="3600" dirty="0"/>
              <a:t>Increase to XXXXX</a:t>
            </a:r>
            <a:endParaRPr lang="en-US" dirty="0"/>
          </a:p>
        </p:txBody>
      </p:sp>
      <p:grpSp>
        <p:nvGrpSpPr>
          <p:cNvPr id="7" name="Group 6"/>
          <p:cNvGrpSpPr/>
          <p:nvPr/>
        </p:nvGrpSpPr>
        <p:grpSpPr>
          <a:xfrm>
            <a:off x="3733800" y="5321300"/>
            <a:ext cx="8445500" cy="2390775"/>
            <a:chOff x="3733800" y="5321300"/>
            <a:chExt cx="8445500" cy="2390775"/>
          </a:xfrm>
        </p:grpSpPr>
        <p:sp>
          <p:nvSpPr>
            <p:cNvPr id="21507" name="AutoShape 3"/>
            <p:cNvSpPr>
              <a:spLocks/>
            </p:cNvSpPr>
            <p:nvPr/>
          </p:nvSpPr>
          <p:spPr bwMode="auto">
            <a:xfrm>
              <a:off x="3733800" y="5321300"/>
              <a:ext cx="8445500" cy="2390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79" y="0"/>
                  </a:moveTo>
                  <a:cubicBezTo>
                    <a:pt x="11833" y="0"/>
                    <a:pt x="11553" y="959"/>
                    <a:pt x="11533" y="2165"/>
                  </a:cubicBezTo>
                  <a:lnTo>
                    <a:pt x="0" y="21600"/>
                  </a:lnTo>
                  <a:lnTo>
                    <a:pt x="11800" y="4269"/>
                  </a:lnTo>
                  <a:cubicBezTo>
                    <a:pt x="11907" y="4540"/>
                    <a:pt x="12038" y="4702"/>
                    <a:pt x="12179" y="4702"/>
                  </a:cubicBezTo>
                  <a:lnTo>
                    <a:pt x="20950" y="4702"/>
                  </a:lnTo>
                  <a:cubicBezTo>
                    <a:pt x="21309" y="4702"/>
                    <a:pt x="21600" y="3675"/>
                    <a:pt x="21600" y="2408"/>
                  </a:cubicBezTo>
                  <a:lnTo>
                    <a:pt x="21600" y="2294"/>
                  </a:lnTo>
                  <a:cubicBezTo>
                    <a:pt x="21600" y="1027"/>
                    <a:pt x="21309" y="0"/>
                    <a:pt x="20950" y="0"/>
                  </a:cubicBezTo>
                  <a:lnTo>
                    <a:pt x="12179"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6" name="TextBox 5"/>
            <p:cNvSpPr txBox="1"/>
            <p:nvPr/>
          </p:nvSpPr>
          <p:spPr>
            <a:xfrm>
              <a:off x="8407400" y="5410200"/>
              <a:ext cx="3733800" cy="369332"/>
            </a:xfrm>
            <a:prstGeom prst="rect">
              <a:avLst/>
            </a:prstGeom>
            <a:noFill/>
          </p:spPr>
          <p:txBody>
            <a:bodyPr wrap="square" rtlCol="0">
              <a:spAutoFit/>
            </a:bodyPr>
            <a:lstStyle/>
            <a:p>
              <a:r>
                <a:rPr lang="en-US" sz="1800" dirty="0" smtClean="0">
                  <a:solidFill>
                    <a:srgbClr val="017DB9"/>
                  </a:solidFill>
                </a:rPr>
                <a:t>Replace X’s with actual projections</a:t>
              </a:r>
              <a:endParaRPr lang="en-US" sz="1800" dirty="0"/>
            </a:p>
          </p:txBody>
        </p:sp>
      </p:gr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p:txBody>
          <a:bodyPr/>
          <a:lstStyle/>
          <a:p>
            <a:r>
              <a:rPr lang="en-US"/>
              <a:t>SlideShare Strategy</a:t>
            </a:r>
          </a:p>
        </p:txBody>
      </p:sp>
      <p:sp>
        <p:nvSpPr>
          <p:cNvPr id="23554" name="Rectangle 2"/>
          <p:cNvSpPr>
            <a:spLocks noGrp="1" noChangeArrowheads="1"/>
          </p:cNvSpPr>
          <p:nvPr>
            <p:ph type="body" idx="1"/>
          </p:nvPr>
        </p:nvSpPr>
        <p:spPr>
          <a:xfrm>
            <a:off x="1270000" y="1397000"/>
            <a:ext cx="10464800" cy="7645400"/>
          </a:xfrm>
        </p:spPr>
        <p:txBody>
          <a:bodyPr/>
          <a:lstStyle/>
          <a:p>
            <a:pPr marL="889000" indent="-571500" algn="l">
              <a:spcBef>
                <a:spcPts val="1800"/>
              </a:spcBef>
              <a:buClr>
                <a:srgbClr val="017DB9"/>
              </a:buClr>
              <a:buSzPct val="75000"/>
              <a:buFont typeface="Zapf Dingbats" charset="0"/>
              <a:buChar char="❖"/>
            </a:pPr>
            <a:r>
              <a:rPr lang="en-US" sz="3600"/>
              <a:t>B2B audience</a:t>
            </a:r>
          </a:p>
          <a:p>
            <a:pPr marL="889000" indent="-571500" algn="l">
              <a:spcBef>
                <a:spcPts val="1800"/>
              </a:spcBef>
              <a:buClr>
                <a:srgbClr val="017DB9"/>
              </a:buClr>
              <a:buSzPct val="75000"/>
              <a:buFont typeface="Zapf Dingbats" charset="0"/>
              <a:buChar char="❖"/>
            </a:pPr>
            <a:r>
              <a:rPr lang="en-US" sz="3600"/>
              <a:t>Company profile</a:t>
            </a:r>
          </a:p>
          <a:p>
            <a:pPr marL="889000" indent="-571500" algn="l">
              <a:spcBef>
                <a:spcPts val="1800"/>
              </a:spcBef>
              <a:buClr>
                <a:srgbClr val="017DB9"/>
              </a:buClr>
              <a:buSzPct val="75000"/>
              <a:buFont typeface="Zapf Dingbats" charset="0"/>
              <a:buChar char="❖"/>
            </a:pPr>
            <a:r>
              <a:rPr lang="en-US" sz="3600"/>
              <a:t>Employee participation</a:t>
            </a:r>
          </a:p>
          <a:p>
            <a:pPr marL="889000" indent="-571500" algn="l">
              <a:spcBef>
                <a:spcPts val="1800"/>
              </a:spcBef>
              <a:buClr>
                <a:srgbClr val="017DB9"/>
              </a:buClr>
              <a:buSzPct val="75000"/>
              <a:buFont typeface="Zapf Dingbats" charset="0"/>
              <a:buChar char="❖"/>
            </a:pPr>
            <a:r>
              <a:rPr lang="en-US" sz="3600"/>
              <a:t>Integrate with LinkedIn</a:t>
            </a:r>
          </a:p>
          <a:p>
            <a:pPr marL="889000" indent="-571500" algn="l">
              <a:spcBef>
                <a:spcPts val="1800"/>
              </a:spcBef>
              <a:buClr>
                <a:srgbClr val="017DB9"/>
              </a:buClr>
              <a:buSzPct val="75000"/>
              <a:buFont typeface="Zapf Dingbats" charset="0"/>
              <a:buChar char="❖"/>
            </a:pPr>
            <a:r>
              <a:rPr lang="en-US" sz="3600"/>
              <a:t>Advertising</a:t>
            </a:r>
          </a:p>
          <a:p>
            <a:pPr marL="889000" indent="-571500" algn="l">
              <a:spcBef>
                <a:spcPts val="1800"/>
              </a:spcBef>
              <a:buClr>
                <a:srgbClr val="017DB9"/>
              </a:buClr>
              <a:buSzPct val="75000"/>
              <a:buFont typeface="Zapf Dingbats" charset="0"/>
              <a:buChar char="❖"/>
            </a:pPr>
            <a:r>
              <a:rPr lang="en-US" sz="3600"/>
              <a:t>Lead capturing</a:t>
            </a:r>
          </a:p>
          <a:p>
            <a:pPr marL="889000" indent="-571500" algn="l">
              <a:spcBef>
                <a:spcPts val="1800"/>
              </a:spcBef>
              <a:buClr>
                <a:srgbClr val="017DB9"/>
              </a:buClr>
              <a:buSzPct val="75000"/>
              <a:buFont typeface="Zapf Dingbats" charset="0"/>
              <a:buChar char="❖"/>
            </a:pPr>
            <a:r>
              <a:rPr lang="en-US" sz="3600"/>
              <a:t>Objective</a:t>
            </a:r>
          </a:p>
          <a:p>
            <a:pPr marL="1333500" lvl="1" indent="-571500" algn="l">
              <a:spcBef>
                <a:spcPts val="1800"/>
              </a:spcBef>
              <a:buClr>
                <a:srgbClr val="017DB9"/>
              </a:buClr>
              <a:buSzPct val="75000"/>
              <a:buFont typeface="Zapf Dingbats" charset="0"/>
              <a:buChar char="❖"/>
            </a:pPr>
            <a:r>
              <a:rPr lang="en-US" sz="3600"/>
              <a:t>No current profile</a:t>
            </a:r>
          </a:p>
          <a:p>
            <a:pPr marL="1333500" lvl="1" indent="-571500" algn="l">
              <a:spcBef>
                <a:spcPts val="1800"/>
              </a:spcBef>
              <a:buClr>
                <a:srgbClr val="017DB9"/>
              </a:buClr>
              <a:buSzPct val="75000"/>
              <a:buFont typeface="Zapf Dingbats" charset="0"/>
              <a:buChar char="❖"/>
            </a:pPr>
            <a:r>
              <a:rPr lang="en-US" sz="3600"/>
              <a:t>Reach XXXXX</a:t>
            </a:r>
            <a:endParaRPr lang="en-US"/>
          </a:p>
        </p:txBody>
      </p:sp>
      <p:grpSp>
        <p:nvGrpSpPr>
          <p:cNvPr id="7" name="Group 6"/>
          <p:cNvGrpSpPr/>
          <p:nvPr/>
        </p:nvGrpSpPr>
        <p:grpSpPr>
          <a:xfrm>
            <a:off x="5465763" y="6578600"/>
            <a:ext cx="7259637" cy="1638300"/>
            <a:chOff x="5465763" y="6578600"/>
            <a:chExt cx="7259637" cy="1638300"/>
          </a:xfrm>
        </p:grpSpPr>
        <p:sp>
          <p:nvSpPr>
            <p:cNvPr id="23555" name="AutoShape 3"/>
            <p:cNvSpPr>
              <a:spLocks/>
            </p:cNvSpPr>
            <p:nvPr/>
          </p:nvSpPr>
          <p:spPr bwMode="auto">
            <a:xfrm>
              <a:off x="5465763" y="6578600"/>
              <a:ext cx="7259637" cy="1638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641" y="0"/>
                  </a:moveTo>
                  <a:cubicBezTo>
                    <a:pt x="10253" y="0"/>
                    <a:pt x="9936" y="1304"/>
                    <a:pt x="9894" y="2977"/>
                  </a:cubicBezTo>
                  <a:lnTo>
                    <a:pt x="0" y="21600"/>
                  </a:lnTo>
                  <a:lnTo>
                    <a:pt x="10171" y="6122"/>
                  </a:lnTo>
                  <a:cubicBezTo>
                    <a:pt x="10301" y="6580"/>
                    <a:pt x="10463" y="6865"/>
                    <a:pt x="10641" y="6865"/>
                  </a:cubicBezTo>
                  <a:lnTo>
                    <a:pt x="20844" y="6865"/>
                  </a:lnTo>
                  <a:cubicBezTo>
                    <a:pt x="21261" y="6865"/>
                    <a:pt x="21599" y="5365"/>
                    <a:pt x="21599" y="3516"/>
                  </a:cubicBezTo>
                  <a:lnTo>
                    <a:pt x="21599" y="3348"/>
                  </a:lnTo>
                  <a:cubicBezTo>
                    <a:pt x="21599" y="1499"/>
                    <a:pt x="21261" y="0"/>
                    <a:pt x="20844" y="0"/>
                  </a:cubicBezTo>
                  <a:lnTo>
                    <a:pt x="10641"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6" name="TextBox 5"/>
            <p:cNvSpPr txBox="1"/>
            <p:nvPr/>
          </p:nvSpPr>
          <p:spPr>
            <a:xfrm>
              <a:off x="8864600" y="6629400"/>
              <a:ext cx="3733800" cy="369332"/>
            </a:xfrm>
            <a:prstGeom prst="rect">
              <a:avLst/>
            </a:prstGeom>
            <a:noFill/>
          </p:spPr>
          <p:txBody>
            <a:bodyPr wrap="square" rtlCol="0">
              <a:spAutoFit/>
            </a:bodyPr>
            <a:lstStyle/>
            <a:p>
              <a:r>
                <a:rPr lang="en-US" sz="1800" dirty="0" smtClean="0">
                  <a:solidFill>
                    <a:srgbClr val="017DB9"/>
                  </a:solidFill>
                </a:rPr>
                <a:t>Replace X’s with actual projections</a:t>
              </a:r>
              <a:endParaRPr lang="en-US" sz="1800" dirty="0"/>
            </a:p>
          </p:txBody>
        </p:sp>
      </p:gr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p:txBody>
          <a:bodyPr/>
          <a:lstStyle/>
          <a:p>
            <a:r>
              <a:rPr lang="en-US"/>
              <a:t>YouTube Strategy</a:t>
            </a:r>
          </a:p>
        </p:txBody>
      </p:sp>
      <p:sp>
        <p:nvSpPr>
          <p:cNvPr id="25602" name="Rectangle 2"/>
          <p:cNvSpPr>
            <a:spLocks noGrp="1" noChangeArrowheads="1"/>
          </p:cNvSpPr>
          <p:nvPr>
            <p:ph type="body" idx="1"/>
          </p:nvPr>
        </p:nvSpPr>
        <p:spPr>
          <a:xfrm>
            <a:off x="1270000" y="1612900"/>
            <a:ext cx="10464800" cy="7327900"/>
          </a:xfrm>
        </p:spPr>
        <p:txBody>
          <a:bodyPr/>
          <a:lstStyle/>
          <a:p>
            <a:pPr marL="889000" indent="-571500" algn="l">
              <a:spcBef>
                <a:spcPts val="1800"/>
              </a:spcBef>
              <a:buClr>
                <a:srgbClr val="017DB9"/>
              </a:buClr>
              <a:buSzPct val="75000"/>
              <a:buFont typeface="Zapf Dingbats" charset="0"/>
              <a:buChar char="❖"/>
            </a:pPr>
            <a:r>
              <a:rPr lang="en-US" sz="3600"/>
              <a:t>Targeting people, not companies</a:t>
            </a:r>
          </a:p>
          <a:p>
            <a:pPr marL="889000" indent="-571500" algn="l">
              <a:spcBef>
                <a:spcPts val="1800"/>
              </a:spcBef>
              <a:buClr>
                <a:srgbClr val="017DB9"/>
              </a:buClr>
              <a:buSzPct val="75000"/>
              <a:buFont typeface="Zapf Dingbats" charset="0"/>
              <a:buChar char="❖"/>
            </a:pPr>
            <a:r>
              <a:rPr lang="en-US" sz="3600"/>
              <a:t>2nd largest search network</a:t>
            </a:r>
          </a:p>
          <a:p>
            <a:pPr marL="889000" indent="-571500" algn="l">
              <a:spcBef>
                <a:spcPts val="1800"/>
              </a:spcBef>
              <a:buClr>
                <a:srgbClr val="017DB9"/>
              </a:buClr>
              <a:buSzPct val="75000"/>
              <a:buFont typeface="Zapf Dingbats" charset="0"/>
              <a:buChar char="❖"/>
            </a:pPr>
            <a:r>
              <a:rPr lang="en-US" sz="3600"/>
              <a:t>YouTube company channel</a:t>
            </a:r>
          </a:p>
          <a:p>
            <a:pPr marL="889000" indent="-571500" algn="l">
              <a:spcBef>
                <a:spcPts val="1800"/>
              </a:spcBef>
              <a:buClr>
                <a:srgbClr val="017DB9"/>
              </a:buClr>
              <a:buSzPct val="75000"/>
              <a:buFont typeface="Zapf Dingbats" charset="0"/>
              <a:buChar char="❖"/>
            </a:pPr>
            <a:r>
              <a:rPr lang="en-US" sz="3600"/>
              <a:t>Promote, educate and relate</a:t>
            </a:r>
          </a:p>
          <a:p>
            <a:pPr marL="889000" indent="-571500" algn="l">
              <a:spcBef>
                <a:spcPts val="1800"/>
              </a:spcBef>
              <a:buClr>
                <a:srgbClr val="017DB9"/>
              </a:buClr>
              <a:buSzPct val="75000"/>
              <a:buFont typeface="Zapf Dingbats" charset="0"/>
              <a:buChar char="❖"/>
            </a:pPr>
            <a:r>
              <a:rPr lang="en-US" sz="3600"/>
              <a:t>Employee participation</a:t>
            </a:r>
          </a:p>
          <a:p>
            <a:pPr marL="889000" indent="-571500" algn="l">
              <a:spcBef>
                <a:spcPts val="1800"/>
              </a:spcBef>
              <a:buClr>
                <a:srgbClr val="017DB9"/>
              </a:buClr>
              <a:buSzPct val="75000"/>
              <a:buFont typeface="Zapf Dingbats" charset="0"/>
              <a:buChar char="❖"/>
            </a:pPr>
            <a:r>
              <a:rPr lang="en-US" sz="3600"/>
              <a:t>Advertising</a:t>
            </a:r>
          </a:p>
          <a:p>
            <a:pPr marL="889000" indent="-571500" algn="l">
              <a:spcBef>
                <a:spcPts val="1800"/>
              </a:spcBef>
              <a:buClr>
                <a:srgbClr val="017DB9"/>
              </a:buClr>
              <a:buSzPct val="75000"/>
              <a:buFont typeface="Zapf Dingbats" charset="0"/>
              <a:buChar char="❖"/>
            </a:pPr>
            <a:r>
              <a:rPr lang="en-US" sz="3600"/>
              <a:t>Objective</a:t>
            </a:r>
          </a:p>
          <a:p>
            <a:pPr marL="1333500" lvl="1" indent="-571500" algn="l">
              <a:spcBef>
                <a:spcPts val="1800"/>
              </a:spcBef>
              <a:buClr>
                <a:srgbClr val="017DB9"/>
              </a:buClr>
              <a:buSzPct val="75000"/>
              <a:buFont typeface="Zapf Dingbats" charset="0"/>
              <a:buChar char="❖"/>
            </a:pPr>
            <a:r>
              <a:rPr lang="en-US" sz="3600"/>
              <a:t>XXXX current views</a:t>
            </a:r>
          </a:p>
          <a:p>
            <a:pPr marL="1333500" lvl="1" indent="-571500" algn="l">
              <a:spcBef>
                <a:spcPts val="1800"/>
              </a:spcBef>
              <a:buClr>
                <a:srgbClr val="017DB9"/>
              </a:buClr>
              <a:buSzPct val="75000"/>
              <a:buFont typeface="Zapf Dingbats" charset="0"/>
              <a:buChar char="❖"/>
            </a:pPr>
            <a:r>
              <a:rPr lang="en-US" sz="3600"/>
              <a:t>Increase to XXXXX</a:t>
            </a:r>
            <a:endParaRPr lang="en-US"/>
          </a:p>
        </p:txBody>
      </p:sp>
      <p:grpSp>
        <p:nvGrpSpPr>
          <p:cNvPr id="6" name="Group 5"/>
          <p:cNvGrpSpPr/>
          <p:nvPr/>
        </p:nvGrpSpPr>
        <p:grpSpPr>
          <a:xfrm>
            <a:off x="3760788" y="5384800"/>
            <a:ext cx="8456612" cy="2062163"/>
            <a:chOff x="3760788" y="5384800"/>
            <a:chExt cx="8456612" cy="2062163"/>
          </a:xfrm>
        </p:grpSpPr>
        <p:sp>
          <p:nvSpPr>
            <p:cNvPr id="25603" name="AutoShape 3"/>
            <p:cNvSpPr>
              <a:spLocks/>
            </p:cNvSpPr>
            <p:nvPr/>
          </p:nvSpPr>
          <p:spPr bwMode="auto">
            <a:xfrm>
              <a:off x="3760788" y="5384800"/>
              <a:ext cx="8456612" cy="2062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92" y="0"/>
                  </a:moveTo>
                  <a:cubicBezTo>
                    <a:pt x="11859" y="0"/>
                    <a:pt x="11588" y="1029"/>
                    <a:pt x="11550" y="2352"/>
                  </a:cubicBezTo>
                  <a:lnTo>
                    <a:pt x="0" y="21599"/>
                  </a:lnTo>
                  <a:lnTo>
                    <a:pt x="11785" y="4850"/>
                  </a:lnTo>
                  <a:cubicBezTo>
                    <a:pt x="11897" y="5221"/>
                    <a:pt x="12037" y="5452"/>
                    <a:pt x="12192" y="5452"/>
                  </a:cubicBezTo>
                  <a:lnTo>
                    <a:pt x="20951" y="5452"/>
                  </a:lnTo>
                  <a:cubicBezTo>
                    <a:pt x="21309" y="5452"/>
                    <a:pt x="21600" y="4262"/>
                    <a:pt x="21600" y="2792"/>
                  </a:cubicBezTo>
                  <a:lnTo>
                    <a:pt x="21600" y="2659"/>
                  </a:lnTo>
                  <a:cubicBezTo>
                    <a:pt x="21600" y="1190"/>
                    <a:pt x="21309" y="0"/>
                    <a:pt x="20951" y="0"/>
                  </a:cubicBezTo>
                  <a:lnTo>
                    <a:pt x="12192"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5" name="TextBox 4"/>
            <p:cNvSpPr txBox="1"/>
            <p:nvPr/>
          </p:nvSpPr>
          <p:spPr>
            <a:xfrm>
              <a:off x="8390775" y="5443450"/>
              <a:ext cx="3733800" cy="369332"/>
            </a:xfrm>
            <a:prstGeom prst="rect">
              <a:avLst/>
            </a:prstGeom>
            <a:noFill/>
          </p:spPr>
          <p:txBody>
            <a:bodyPr wrap="square" rtlCol="0">
              <a:spAutoFit/>
            </a:bodyPr>
            <a:lstStyle/>
            <a:p>
              <a:r>
                <a:rPr lang="en-US" sz="1800" dirty="0" smtClean="0">
                  <a:solidFill>
                    <a:srgbClr val="017DB9"/>
                  </a:solidFill>
                </a:rPr>
                <a:t>Replace X’s with actual projections</a:t>
              </a:r>
              <a:endParaRPr lang="en-US" sz="1800" dirty="0"/>
            </a:p>
          </p:txBody>
        </p:sp>
      </p:gr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p:txBody>
          <a:bodyPr/>
          <a:lstStyle/>
          <a:p>
            <a:r>
              <a:rPr lang="en-US"/>
              <a:t>Twitter Strategy</a:t>
            </a:r>
          </a:p>
        </p:txBody>
      </p:sp>
      <p:sp>
        <p:nvSpPr>
          <p:cNvPr id="27650" name="Rectangle 2"/>
          <p:cNvSpPr>
            <a:spLocks noGrp="1" noChangeArrowheads="1"/>
          </p:cNvSpPr>
          <p:nvPr>
            <p:ph type="body" idx="1"/>
          </p:nvPr>
        </p:nvSpPr>
        <p:spPr>
          <a:xfrm>
            <a:off x="1270000" y="1612900"/>
            <a:ext cx="10464800" cy="7327900"/>
          </a:xfrm>
        </p:spPr>
        <p:txBody>
          <a:bodyPr/>
          <a:lstStyle/>
          <a:p>
            <a:pPr marL="889000" indent="-571500" algn="l">
              <a:spcBef>
                <a:spcPts val="1800"/>
              </a:spcBef>
              <a:buClr>
                <a:srgbClr val="017DB9"/>
              </a:buClr>
              <a:buSzPct val="75000"/>
              <a:buFont typeface="Zapf Dingbats" charset="0"/>
              <a:buChar char="❖"/>
            </a:pPr>
            <a:r>
              <a:rPr lang="en-US" sz="3600"/>
              <a:t>Company profile</a:t>
            </a:r>
          </a:p>
          <a:p>
            <a:pPr marL="889000" indent="-571500" algn="l">
              <a:spcBef>
                <a:spcPts val="1800"/>
              </a:spcBef>
              <a:buClr>
                <a:srgbClr val="017DB9"/>
              </a:buClr>
              <a:buSzPct val="75000"/>
              <a:buFont typeface="Zapf Dingbats" charset="0"/>
              <a:buChar char="❖"/>
            </a:pPr>
            <a:r>
              <a:rPr lang="en-US" sz="3600"/>
              <a:t>Thought leadership</a:t>
            </a:r>
          </a:p>
          <a:p>
            <a:pPr marL="889000" indent="-571500" algn="l">
              <a:spcBef>
                <a:spcPts val="1800"/>
              </a:spcBef>
              <a:buClr>
                <a:srgbClr val="017DB9"/>
              </a:buClr>
              <a:buSzPct val="75000"/>
              <a:buFont typeface="Zapf Dingbats" charset="0"/>
              <a:buChar char="❖"/>
            </a:pPr>
            <a:r>
              <a:rPr lang="en-US" sz="3600"/>
              <a:t>Employee participation</a:t>
            </a:r>
          </a:p>
          <a:p>
            <a:pPr marL="889000" indent="-571500" algn="l">
              <a:spcBef>
                <a:spcPts val="1800"/>
              </a:spcBef>
              <a:buClr>
                <a:srgbClr val="017DB9"/>
              </a:buClr>
              <a:buSzPct val="75000"/>
              <a:buFont typeface="Zapf Dingbats" charset="0"/>
              <a:buChar char="❖"/>
            </a:pPr>
            <a:r>
              <a:rPr lang="en-US" sz="3600"/>
              <a:t>Promoted tweets</a:t>
            </a:r>
          </a:p>
          <a:p>
            <a:pPr marL="889000" indent="-571500" algn="l">
              <a:spcBef>
                <a:spcPts val="1800"/>
              </a:spcBef>
              <a:buClr>
                <a:srgbClr val="017DB9"/>
              </a:buClr>
              <a:buSzPct val="75000"/>
              <a:buFont typeface="Zapf Dingbats" charset="0"/>
              <a:buChar char="❖"/>
            </a:pPr>
            <a:r>
              <a:rPr lang="en-US" sz="3600"/>
              <a:t>Objective</a:t>
            </a:r>
          </a:p>
          <a:p>
            <a:pPr marL="1333500" lvl="1" indent="-571500" algn="l">
              <a:spcBef>
                <a:spcPts val="1800"/>
              </a:spcBef>
              <a:buClr>
                <a:srgbClr val="017DB9"/>
              </a:buClr>
              <a:buSzPct val="75000"/>
              <a:buFont typeface="Zapf Dingbats" charset="0"/>
              <a:buChar char="❖"/>
            </a:pPr>
            <a:r>
              <a:rPr lang="en-US" sz="3600"/>
              <a:t>XXXX current views</a:t>
            </a:r>
          </a:p>
          <a:p>
            <a:pPr marL="1333500" lvl="1" indent="-571500" algn="l">
              <a:spcBef>
                <a:spcPts val="1800"/>
              </a:spcBef>
              <a:buClr>
                <a:srgbClr val="017DB9"/>
              </a:buClr>
              <a:buSzPct val="75000"/>
              <a:buFont typeface="Zapf Dingbats" charset="0"/>
              <a:buChar char="❖"/>
            </a:pPr>
            <a:r>
              <a:rPr lang="en-US" sz="3600"/>
              <a:t>Increase to XXXXX</a:t>
            </a:r>
            <a:endParaRPr lang="en-US"/>
          </a:p>
        </p:txBody>
      </p:sp>
      <p:grpSp>
        <p:nvGrpSpPr>
          <p:cNvPr id="6" name="Group 5"/>
          <p:cNvGrpSpPr/>
          <p:nvPr/>
        </p:nvGrpSpPr>
        <p:grpSpPr>
          <a:xfrm>
            <a:off x="3735388" y="4597400"/>
            <a:ext cx="8456612" cy="2062163"/>
            <a:chOff x="3735388" y="4597400"/>
            <a:chExt cx="8456612" cy="2062163"/>
          </a:xfrm>
        </p:grpSpPr>
        <p:sp>
          <p:nvSpPr>
            <p:cNvPr id="27651" name="AutoShape 3"/>
            <p:cNvSpPr>
              <a:spLocks/>
            </p:cNvSpPr>
            <p:nvPr/>
          </p:nvSpPr>
          <p:spPr bwMode="auto">
            <a:xfrm>
              <a:off x="3735388" y="4597400"/>
              <a:ext cx="8456612" cy="2062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92" y="0"/>
                  </a:moveTo>
                  <a:cubicBezTo>
                    <a:pt x="11859" y="0"/>
                    <a:pt x="11588" y="1029"/>
                    <a:pt x="11550" y="2352"/>
                  </a:cubicBezTo>
                  <a:lnTo>
                    <a:pt x="0" y="21599"/>
                  </a:lnTo>
                  <a:lnTo>
                    <a:pt x="11785" y="4850"/>
                  </a:lnTo>
                  <a:cubicBezTo>
                    <a:pt x="11897" y="5221"/>
                    <a:pt x="12037" y="5452"/>
                    <a:pt x="12192" y="5452"/>
                  </a:cubicBezTo>
                  <a:lnTo>
                    <a:pt x="20951" y="5452"/>
                  </a:lnTo>
                  <a:cubicBezTo>
                    <a:pt x="21309" y="5452"/>
                    <a:pt x="21600" y="4262"/>
                    <a:pt x="21600" y="2792"/>
                  </a:cubicBezTo>
                  <a:lnTo>
                    <a:pt x="21600" y="2659"/>
                  </a:lnTo>
                  <a:cubicBezTo>
                    <a:pt x="21600" y="1190"/>
                    <a:pt x="21309" y="0"/>
                    <a:pt x="20951" y="0"/>
                  </a:cubicBezTo>
                  <a:lnTo>
                    <a:pt x="12192"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5" name="TextBox 4"/>
            <p:cNvSpPr txBox="1"/>
            <p:nvPr/>
          </p:nvSpPr>
          <p:spPr>
            <a:xfrm>
              <a:off x="8390775" y="4681450"/>
              <a:ext cx="3733800" cy="369332"/>
            </a:xfrm>
            <a:prstGeom prst="rect">
              <a:avLst/>
            </a:prstGeom>
            <a:noFill/>
          </p:spPr>
          <p:txBody>
            <a:bodyPr wrap="square" rtlCol="0">
              <a:spAutoFit/>
            </a:bodyPr>
            <a:lstStyle/>
            <a:p>
              <a:r>
                <a:rPr lang="en-US" sz="1800" dirty="0" smtClean="0">
                  <a:solidFill>
                    <a:srgbClr val="017DB9"/>
                  </a:solidFill>
                </a:rPr>
                <a:t>Replace X’s with actual projections</a:t>
              </a:r>
              <a:endParaRPr lang="en-US" sz="1800" dirty="0"/>
            </a:p>
          </p:txBody>
        </p:sp>
      </p:gr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p:txBody>
          <a:bodyPr/>
          <a:lstStyle/>
          <a:p>
            <a:r>
              <a:rPr lang="en-US"/>
              <a:t>Facebook Strategy</a:t>
            </a:r>
          </a:p>
        </p:txBody>
      </p:sp>
      <p:sp>
        <p:nvSpPr>
          <p:cNvPr id="29698" name="Rectangle 2"/>
          <p:cNvSpPr>
            <a:spLocks noGrp="1" noChangeArrowheads="1"/>
          </p:cNvSpPr>
          <p:nvPr>
            <p:ph type="body" idx="1"/>
          </p:nvPr>
        </p:nvSpPr>
        <p:spPr>
          <a:xfrm>
            <a:off x="1270000" y="1143000"/>
            <a:ext cx="10464800" cy="8432800"/>
          </a:xfrm>
        </p:spPr>
        <p:txBody>
          <a:bodyPr/>
          <a:lstStyle/>
          <a:p>
            <a:pPr marL="889000" indent="-571500" algn="l">
              <a:spcBef>
                <a:spcPts val="1800"/>
              </a:spcBef>
              <a:buClr>
                <a:srgbClr val="017DB9"/>
              </a:buClr>
              <a:buSzPct val="75000"/>
              <a:buFont typeface="Zapf Dingbats" charset="0"/>
              <a:buChar char="❖"/>
            </a:pPr>
            <a:r>
              <a:rPr lang="en-US" sz="3600"/>
              <a:t>Why Facebook?</a:t>
            </a:r>
          </a:p>
          <a:p>
            <a:pPr marL="889000" indent="-571500" algn="l">
              <a:spcBef>
                <a:spcPts val="1800"/>
              </a:spcBef>
              <a:buClr>
                <a:srgbClr val="017DB9"/>
              </a:buClr>
              <a:buSzPct val="75000"/>
              <a:buFont typeface="Zapf Dingbats" charset="0"/>
              <a:buChar char="❖"/>
            </a:pPr>
            <a:r>
              <a:rPr lang="en-US" sz="3600"/>
              <a:t>Company page</a:t>
            </a:r>
          </a:p>
          <a:p>
            <a:pPr marL="889000" indent="-571500" algn="l">
              <a:spcBef>
                <a:spcPts val="1800"/>
              </a:spcBef>
              <a:buClr>
                <a:srgbClr val="017DB9"/>
              </a:buClr>
              <a:buSzPct val="75000"/>
              <a:buFont typeface="Zapf Dingbats" charset="0"/>
              <a:buChar char="❖"/>
            </a:pPr>
            <a:r>
              <a:rPr lang="en-US" sz="3600"/>
              <a:t>Consistent posting</a:t>
            </a:r>
          </a:p>
          <a:p>
            <a:pPr marL="889000" indent="-571500" algn="l">
              <a:spcBef>
                <a:spcPts val="1800"/>
              </a:spcBef>
              <a:buClr>
                <a:srgbClr val="017DB9"/>
              </a:buClr>
              <a:buSzPct val="75000"/>
              <a:buFont typeface="Zapf Dingbats" charset="0"/>
              <a:buChar char="❖"/>
            </a:pPr>
            <a:r>
              <a:rPr lang="en-US" sz="3600"/>
              <a:t>Engage</a:t>
            </a:r>
          </a:p>
          <a:p>
            <a:pPr marL="889000" indent="-571500" algn="l">
              <a:spcBef>
                <a:spcPts val="1800"/>
              </a:spcBef>
              <a:buClr>
                <a:srgbClr val="017DB9"/>
              </a:buClr>
              <a:buSzPct val="75000"/>
              <a:buFont typeface="Zapf Dingbats" charset="0"/>
              <a:buChar char="❖"/>
            </a:pPr>
            <a:r>
              <a:rPr lang="en-US" sz="3600"/>
              <a:t>Content style</a:t>
            </a:r>
          </a:p>
          <a:p>
            <a:pPr marL="889000" indent="-571500" algn="l">
              <a:spcBef>
                <a:spcPts val="1800"/>
              </a:spcBef>
              <a:buClr>
                <a:srgbClr val="017DB9"/>
              </a:buClr>
              <a:buSzPct val="75000"/>
              <a:buFont typeface="Zapf Dingbats" charset="0"/>
              <a:buChar char="❖"/>
            </a:pPr>
            <a:r>
              <a:rPr lang="en-US" sz="3600"/>
              <a:t>EdgeRank</a:t>
            </a:r>
          </a:p>
          <a:p>
            <a:pPr marL="889000" indent="-571500" algn="l">
              <a:spcBef>
                <a:spcPts val="1800"/>
              </a:spcBef>
              <a:buClr>
                <a:srgbClr val="017DB9"/>
              </a:buClr>
              <a:buSzPct val="75000"/>
              <a:buFont typeface="Zapf Dingbats" charset="0"/>
              <a:buChar char="❖"/>
            </a:pPr>
            <a:r>
              <a:rPr lang="en-US" sz="3600"/>
              <a:t>Promoted posts</a:t>
            </a:r>
          </a:p>
          <a:p>
            <a:pPr marL="889000" indent="-571500" algn="l">
              <a:spcBef>
                <a:spcPts val="1800"/>
              </a:spcBef>
              <a:buClr>
                <a:srgbClr val="017DB9"/>
              </a:buClr>
              <a:buSzPct val="75000"/>
              <a:buFont typeface="Zapf Dingbats" charset="0"/>
              <a:buChar char="❖"/>
            </a:pPr>
            <a:r>
              <a:rPr lang="en-US" sz="3600"/>
              <a:t>Advertising</a:t>
            </a:r>
          </a:p>
          <a:p>
            <a:pPr marL="889000" indent="-571500" algn="l">
              <a:spcBef>
                <a:spcPts val="1800"/>
              </a:spcBef>
              <a:buClr>
                <a:srgbClr val="017DB9"/>
              </a:buClr>
              <a:buSzPct val="75000"/>
              <a:buFont typeface="Zapf Dingbats" charset="0"/>
              <a:buChar char="❖"/>
            </a:pPr>
            <a:r>
              <a:rPr lang="en-US" sz="3600"/>
              <a:t>Objective</a:t>
            </a:r>
          </a:p>
          <a:p>
            <a:pPr marL="1333500" lvl="1" indent="-571500" algn="l">
              <a:spcBef>
                <a:spcPts val="1800"/>
              </a:spcBef>
              <a:buClr>
                <a:srgbClr val="017DB9"/>
              </a:buClr>
              <a:buSzPct val="75000"/>
              <a:buFont typeface="Zapf Dingbats" charset="0"/>
              <a:buChar char="❖"/>
            </a:pPr>
            <a:r>
              <a:rPr lang="en-US" sz="3600"/>
              <a:t>XXXX current fans</a:t>
            </a:r>
          </a:p>
          <a:p>
            <a:pPr marL="1333500" lvl="1" indent="-571500" algn="l">
              <a:spcBef>
                <a:spcPts val="1800"/>
              </a:spcBef>
              <a:buClr>
                <a:srgbClr val="017DB9"/>
              </a:buClr>
              <a:buSzPct val="75000"/>
              <a:buFont typeface="Zapf Dingbats" charset="0"/>
              <a:buChar char="❖"/>
            </a:pPr>
            <a:r>
              <a:rPr lang="en-US" sz="3600"/>
              <a:t>Increase to XXXXX</a:t>
            </a:r>
            <a:endParaRPr lang="en-US"/>
          </a:p>
        </p:txBody>
      </p:sp>
      <p:grpSp>
        <p:nvGrpSpPr>
          <p:cNvPr id="6" name="Group 5"/>
          <p:cNvGrpSpPr/>
          <p:nvPr/>
        </p:nvGrpSpPr>
        <p:grpSpPr>
          <a:xfrm>
            <a:off x="3748088" y="6197600"/>
            <a:ext cx="8456612" cy="2062163"/>
            <a:chOff x="3748088" y="6197600"/>
            <a:chExt cx="8456612" cy="2062163"/>
          </a:xfrm>
        </p:grpSpPr>
        <p:sp>
          <p:nvSpPr>
            <p:cNvPr id="29699" name="AutoShape 3"/>
            <p:cNvSpPr>
              <a:spLocks/>
            </p:cNvSpPr>
            <p:nvPr/>
          </p:nvSpPr>
          <p:spPr bwMode="auto">
            <a:xfrm>
              <a:off x="3748088" y="6197600"/>
              <a:ext cx="8456612" cy="2062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92" y="0"/>
                  </a:moveTo>
                  <a:cubicBezTo>
                    <a:pt x="11859" y="0"/>
                    <a:pt x="11588" y="1029"/>
                    <a:pt x="11550" y="2352"/>
                  </a:cubicBezTo>
                  <a:lnTo>
                    <a:pt x="0" y="21599"/>
                  </a:lnTo>
                  <a:lnTo>
                    <a:pt x="11785" y="4850"/>
                  </a:lnTo>
                  <a:cubicBezTo>
                    <a:pt x="11897" y="5221"/>
                    <a:pt x="12037" y="5452"/>
                    <a:pt x="12192" y="5452"/>
                  </a:cubicBezTo>
                  <a:lnTo>
                    <a:pt x="20951" y="5452"/>
                  </a:lnTo>
                  <a:cubicBezTo>
                    <a:pt x="21309" y="5452"/>
                    <a:pt x="21600" y="4262"/>
                    <a:pt x="21600" y="2792"/>
                  </a:cubicBezTo>
                  <a:lnTo>
                    <a:pt x="21600" y="2659"/>
                  </a:lnTo>
                  <a:cubicBezTo>
                    <a:pt x="21600" y="1190"/>
                    <a:pt x="21309" y="0"/>
                    <a:pt x="20951" y="0"/>
                  </a:cubicBezTo>
                  <a:lnTo>
                    <a:pt x="12192"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5" name="TextBox 4"/>
            <p:cNvSpPr txBox="1"/>
            <p:nvPr/>
          </p:nvSpPr>
          <p:spPr>
            <a:xfrm>
              <a:off x="8397700" y="6265025"/>
              <a:ext cx="3733800" cy="369332"/>
            </a:xfrm>
            <a:prstGeom prst="rect">
              <a:avLst/>
            </a:prstGeom>
            <a:noFill/>
          </p:spPr>
          <p:txBody>
            <a:bodyPr wrap="square" rtlCol="0">
              <a:spAutoFit/>
            </a:bodyPr>
            <a:lstStyle/>
            <a:p>
              <a:r>
                <a:rPr lang="en-US" sz="1800" dirty="0" smtClean="0">
                  <a:solidFill>
                    <a:srgbClr val="017DB9"/>
                  </a:solidFill>
                </a:rPr>
                <a:t>Replace X’s with actual projections</a:t>
              </a:r>
              <a:endParaRPr lang="en-US" sz="1800" dirty="0"/>
            </a:p>
          </p:txBody>
        </p:sp>
      </p:gr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p:txBody>
          <a:bodyPr/>
          <a:lstStyle/>
          <a:p>
            <a:r>
              <a:rPr lang="en-US"/>
              <a:t>Google+ Strategy</a:t>
            </a:r>
          </a:p>
        </p:txBody>
      </p:sp>
      <p:sp>
        <p:nvSpPr>
          <p:cNvPr id="31746" name="Rectangle 2"/>
          <p:cNvSpPr>
            <a:spLocks noGrp="1" noChangeArrowheads="1"/>
          </p:cNvSpPr>
          <p:nvPr>
            <p:ph type="body" idx="1"/>
          </p:nvPr>
        </p:nvSpPr>
        <p:spPr>
          <a:xfrm>
            <a:off x="1270000" y="1612900"/>
            <a:ext cx="10464800" cy="7327900"/>
          </a:xfrm>
        </p:spPr>
        <p:txBody>
          <a:bodyPr/>
          <a:lstStyle/>
          <a:p>
            <a:pPr marL="889000" indent="-571500" algn="l">
              <a:spcBef>
                <a:spcPts val="1800"/>
              </a:spcBef>
              <a:buClr>
                <a:srgbClr val="017DB9"/>
              </a:buClr>
              <a:buSzPct val="75000"/>
              <a:buFont typeface="Zapf Dingbats" charset="0"/>
              <a:buChar char="❖"/>
            </a:pPr>
            <a:r>
              <a:rPr lang="en-US" sz="3600" dirty="0"/>
              <a:t>Why Google+?</a:t>
            </a:r>
          </a:p>
          <a:p>
            <a:pPr marL="889000" indent="-571500" algn="l">
              <a:spcBef>
                <a:spcPts val="1800"/>
              </a:spcBef>
              <a:buClr>
                <a:srgbClr val="017DB9"/>
              </a:buClr>
              <a:buSzPct val="75000"/>
              <a:buFont typeface="Zapf Dingbats" charset="0"/>
              <a:buChar char="❖"/>
            </a:pPr>
            <a:r>
              <a:rPr lang="en-US" sz="3600" dirty="0"/>
              <a:t>Company page</a:t>
            </a:r>
          </a:p>
          <a:p>
            <a:pPr marL="889000" indent="-571500" algn="l">
              <a:spcBef>
                <a:spcPts val="1800"/>
              </a:spcBef>
              <a:buClr>
                <a:srgbClr val="017DB9"/>
              </a:buClr>
              <a:buSzPct val="75000"/>
              <a:buFont typeface="Zapf Dingbats" charset="0"/>
              <a:buChar char="❖"/>
            </a:pPr>
            <a:r>
              <a:rPr lang="en-US" sz="3600" dirty="0"/>
              <a:t>Employee participation</a:t>
            </a:r>
          </a:p>
          <a:p>
            <a:pPr marL="889000" indent="-571500" algn="l">
              <a:spcBef>
                <a:spcPts val="1800"/>
              </a:spcBef>
              <a:buClr>
                <a:srgbClr val="017DB9"/>
              </a:buClr>
              <a:buSzPct val="75000"/>
              <a:buFont typeface="Zapf Dingbats" charset="0"/>
              <a:buChar char="❖"/>
            </a:pPr>
            <a:r>
              <a:rPr lang="en-US" sz="3600" dirty="0"/>
              <a:t>Google authorship</a:t>
            </a:r>
          </a:p>
          <a:p>
            <a:pPr marL="889000" indent="-571500" algn="l">
              <a:spcBef>
                <a:spcPts val="1800"/>
              </a:spcBef>
              <a:buClr>
                <a:srgbClr val="017DB9"/>
              </a:buClr>
              <a:buSzPct val="75000"/>
              <a:buFont typeface="Zapf Dingbats" charset="0"/>
              <a:buChar char="❖"/>
            </a:pPr>
            <a:r>
              <a:rPr lang="en-US" sz="3600" dirty="0"/>
              <a:t>Communities</a:t>
            </a:r>
          </a:p>
          <a:p>
            <a:pPr marL="889000" indent="-571500" algn="l">
              <a:spcBef>
                <a:spcPts val="1800"/>
              </a:spcBef>
              <a:buClr>
                <a:srgbClr val="017DB9"/>
              </a:buClr>
              <a:buSzPct val="75000"/>
              <a:buFont typeface="Zapf Dingbats" charset="0"/>
              <a:buChar char="❖"/>
            </a:pPr>
            <a:r>
              <a:rPr lang="en-US" sz="3600" dirty="0"/>
              <a:t>Objective</a:t>
            </a:r>
          </a:p>
          <a:p>
            <a:pPr marL="1333500" lvl="1" indent="-571500" algn="l">
              <a:spcBef>
                <a:spcPts val="1800"/>
              </a:spcBef>
              <a:buClr>
                <a:srgbClr val="017DB9"/>
              </a:buClr>
              <a:buSzPct val="75000"/>
              <a:buFont typeface="Zapf Dingbats" charset="0"/>
              <a:buChar char="❖"/>
            </a:pPr>
            <a:r>
              <a:rPr lang="en-US" sz="3600" dirty="0"/>
              <a:t>XXXX current views</a:t>
            </a:r>
          </a:p>
          <a:p>
            <a:pPr marL="1333500" lvl="1" indent="-571500" algn="l">
              <a:spcBef>
                <a:spcPts val="1800"/>
              </a:spcBef>
              <a:buClr>
                <a:srgbClr val="017DB9"/>
              </a:buClr>
              <a:buSzPct val="75000"/>
              <a:buFont typeface="Zapf Dingbats" charset="0"/>
              <a:buChar char="❖"/>
            </a:pPr>
            <a:r>
              <a:rPr lang="en-US" sz="3600" dirty="0"/>
              <a:t>Increase to XXXXX</a:t>
            </a:r>
            <a:endParaRPr lang="en-US" dirty="0"/>
          </a:p>
        </p:txBody>
      </p:sp>
      <p:grpSp>
        <p:nvGrpSpPr>
          <p:cNvPr id="6" name="Group 5"/>
          <p:cNvGrpSpPr/>
          <p:nvPr/>
        </p:nvGrpSpPr>
        <p:grpSpPr>
          <a:xfrm>
            <a:off x="3735388" y="4991100"/>
            <a:ext cx="8456612" cy="2062163"/>
            <a:chOff x="3735388" y="4991100"/>
            <a:chExt cx="8456612" cy="2062163"/>
          </a:xfrm>
        </p:grpSpPr>
        <p:sp>
          <p:nvSpPr>
            <p:cNvPr id="31747" name="AutoShape 3"/>
            <p:cNvSpPr>
              <a:spLocks/>
            </p:cNvSpPr>
            <p:nvPr/>
          </p:nvSpPr>
          <p:spPr bwMode="auto">
            <a:xfrm>
              <a:off x="3735388" y="4991100"/>
              <a:ext cx="8456612" cy="2062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92" y="0"/>
                  </a:moveTo>
                  <a:cubicBezTo>
                    <a:pt x="11859" y="0"/>
                    <a:pt x="11588" y="1029"/>
                    <a:pt x="11550" y="2352"/>
                  </a:cubicBezTo>
                  <a:lnTo>
                    <a:pt x="0" y="21599"/>
                  </a:lnTo>
                  <a:lnTo>
                    <a:pt x="11785" y="4850"/>
                  </a:lnTo>
                  <a:cubicBezTo>
                    <a:pt x="11897" y="5221"/>
                    <a:pt x="12037" y="5452"/>
                    <a:pt x="12192" y="5452"/>
                  </a:cubicBezTo>
                  <a:lnTo>
                    <a:pt x="20951" y="5452"/>
                  </a:lnTo>
                  <a:cubicBezTo>
                    <a:pt x="21309" y="5452"/>
                    <a:pt x="21600" y="4262"/>
                    <a:pt x="21600" y="2792"/>
                  </a:cubicBezTo>
                  <a:lnTo>
                    <a:pt x="21600" y="2659"/>
                  </a:lnTo>
                  <a:cubicBezTo>
                    <a:pt x="21600" y="1190"/>
                    <a:pt x="21309" y="0"/>
                    <a:pt x="20951" y="0"/>
                  </a:cubicBezTo>
                  <a:lnTo>
                    <a:pt x="12192"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5" name="TextBox 4"/>
            <p:cNvSpPr txBox="1"/>
            <p:nvPr/>
          </p:nvSpPr>
          <p:spPr>
            <a:xfrm>
              <a:off x="8381075" y="5062450"/>
              <a:ext cx="3733800" cy="369332"/>
            </a:xfrm>
            <a:prstGeom prst="rect">
              <a:avLst/>
            </a:prstGeom>
            <a:noFill/>
          </p:spPr>
          <p:txBody>
            <a:bodyPr wrap="square" rtlCol="0">
              <a:spAutoFit/>
            </a:bodyPr>
            <a:lstStyle/>
            <a:p>
              <a:r>
                <a:rPr lang="en-US" sz="1800" dirty="0" smtClean="0">
                  <a:solidFill>
                    <a:srgbClr val="017DB9"/>
                  </a:solidFill>
                </a:rPr>
                <a:t>Replace X’s with actual projections</a:t>
              </a:r>
              <a:endParaRPr lang="en-US" sz="1800" dirty="0"/>
            </a:p>
          </p:txBody>
        </p:sp>
      </p:gr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p:txBody>
          <a:bodyPr/>
          <a:lstStyle/>
          <a:p>
            <a:r>
              <a:rPr lang="en-US"/>
              <a:t>Download Template</a:t>
            </a:r>
          </a:p>
        </p:txBody>
      </p:sp>
      <p:sp>
        <p:nvSpPr>
          <p:cNvPr id="33794" name="AutoShape 2"/>
          <p:cNvSpPr>
            <a:spLocks/>
          </p:cNvSpPr>
          <p:nvPr/>
        </p:nvSpPr>
        <p:spPr bwMode="auto">
          <a:xfrm>
            <a:off x="635000" y="6350000"/>
            <a:ext cx="11811000" cy="74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w="12700" cap="flat" cmpd="sng">
            <a:noFill/>
            <a:prstDash val="solid"/>
            <a:miter lim="0"/>
            <a:headEnd/>
            <a:tailEnd/>
          </a:ln>
          <a:effectLst/>
        </p:spPr>
        <p:txBody>
          <a:bodyPr lIns="50800" tIns="50800" rIns="50800" bIns="50800" anchor="ctr"/>
          <a:lstStyle/>
          <a:p>
            <a:r>
              <a:rPr lang="en-US" u="sng" dirty="0" smtClean="0">
                <a:solidFill>
                  <a:srgbClr val="017DB9"/>
                </a:solidFill>
                <a:latin typeface="Tahoma" pitchFamily="34" charset="0"/>
                <a:cs typeface="Tahoma" pitchFamily="34" charset="0"/>
                <a:sym typeface="Tahoma" pitchFamily="34" charset="0"/>
              </a:rPr>
              <a:t>www.BusinessPlanAdvice.com/SMTemplatKey.zip</a:t>
            </a:r>
            <a:endParaRPr lang="en-US" dirty="0"/>
          </a:p>
        </p:txBody>
      </p:sp>
      <p:sp>
        <p:nvSpPr>
          <p:cNvPr id="33795" name="AutoShape 3"/>
          <p:cNvSpPr>
            <a:spLocks/>
          </p:cNvSpPr>
          <p:nvPr/>
        </p:nvSpPr>
        <p:spPr bwMode="auto">
          <a:xfrm>
            <a:off x="3616325" y="5464175"/>
            <a:ext cx="5719763" cy="74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w="12700" cap="flat" cmpd="sng">
            <a:noFill/>
            <a:prstDash val="solid"/>
            <a:miter lim="0"/>
            <a:headEnd/>
            <a:tailEnd/>
          </a:ln>
          <a:effectLst/>
        </p:spPr>
        <p:txBody>
          <a:bodyPr lIns="50800" tIns="50800" rIns="50800" bIns="50800" anchor="ctr"/>
          <a:lstStyle/>
          <a:p>
            <a:r>
              <a:rPr lang="en-US">
                <a:latin typeface="Tahoma" pitchFamily="34" charset="0"/>
                <a:cs typeface="Tahoma" pitchFamily="34" charset="0"/>
                <a:sym typeface="Tahoma" pitchFamily="34" charset="0"/>
              </a:rPr>
              <a:t>Mac Keynote</a:t>
            </a:r>
            <a:endParaRPr lang="en-US"/>
          </a:p>
        </p:txBody>
      </p:sp>
      <p:sp>
        <p:nvSpPr>
          <p:cNvPr id="33796" name="AutoShape 4"/>
          <p:cNvSpPr>
            <a:spLocks/>
          </p:cNvSpPr>
          <p:nvPr/>
        </p:nvSpPr>
        <p:spPr bwMode="auto">
          <a:xfrm>
            <a:off x="787400" y="3657600"/>
            <a:ext cx="11506200" cy="74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w="12700" cap="flat" cmpd="sng">
            <a:noFill/>
            <a:prstDash val="solid"/>
            <a:miter lim="0"/>
            <a:headEnd/>
            <a:tailEnd/>
          </a:ln>
          <a:effectLst/>
        </p:spPr>
        <p:txBody>
          <a:bodyPr lIns="50800" tIns="50800" rIns="50800" bIns="50800" anchor="ctr"/>
          <a:lstStyle/>
          <a:p>
            <a:r>
              <a:rPr lang="en-US" u="sng" dirty="0" smtClean="0">
                <a:solidFill>
                  <a:srgbClr val="017DB9"/>
                </a:solidFill>
                <a:latin typeface="Tahoma" pitchFamily="34" charset="0"/>
                <a:cs typeface="Tahoma" pitchFamily="34" charset="0"/>
                <a:sym typeface="Tahoma" pitchFamily="34" charset="0"/>
              </a:rPr>
              <a:t>www.BusinessPlanAdvice.com/SMTemplate.pptx</a:t>
            </a:r>
            <a:endParaRPr lang="en-US" dirty="0"/>
          </a:p>
        </p:txBody>
      </p:sp>
      <p:sp>
        <p:nvSpPr>
          <p:cNvPr id="33797" name="AutoShape 5"/>
          <p:cNvSpPr>
            <a:spLocks/>
          </p:cNvSpPr>
          <p:nvPr/>
        </p:nvSpPr>
        <p:spPr bwMode="auto">
          <a:xfrm>
            <a:off x="3616325" y="2770188"/>
            <a:ext cx="5719763" cy="74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w="12700" cap="flat" cmpd="sng">
            <a:noFill/>
            <a:prstDash val="solid"/>
            <a:miter lim="0"/>
            <a:headEnd/>
            <a:tailEnd/>
          </a:ln>
          <a:effectLst/>
        </p:spPr>
        <p:txBody>
          <a:bodyPr lIns="50800" tIns="50800" rIns="50800" bIns="50800" anchor="ctr"/>
          <a:lstStyle/>
          <a:p>
            <a:r>
              <a:rPr lang="en-US">
                <a:latin typeface="Tahoma" pitchFamily="34" charset="0"/>
                <a:cs typeface="Tahoma" pitchFamily="34" charset="0"/>
                <a:sym typeface="Tahoma" pitchFamily="34" charset="0"/>
              </a:rPr>
              <a:t>PowerPoint</a:t>
            </a:r>
            <a:endParaRPr lang="en-US"/>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p:txBody>
          <a:bodyPr/>
          <a:lstStyle/>
          <a:p>
            <a:r>
              <a:rPr lang="en-US"/>
              <a:t>Purpose of Presentation</a:t>
            </a:r>
          </a:p>
        </p:txBody>
      </p:sp>
      <p:sp>
        <p:nvSpPr>
          <p:cNvPr id="5122" name="Rectangle 2"/>
          <p:cNvSpPr>
            <a:spLocks noGrp="1" noChangeArrowheads="1"/>
          </p:cNvSpPr>
          <p:nvPr>
            <p:ph type="body" idx="1"/>
          </p:nvPr>
        </p:nvSpPr>
        <p:spPr/>
        <p:txBody>
          <a:bodyPr/>
          <a:lstStyle/>
          <a:p>
            <a:pPr marL="889000" indent="-571500" algn="l">
              <a:spcBef>
                <a:spcPts val="2400"/>
              </a:spcBef>
              <a:buClr>
                <a:srgbClr val="017DB9"/>
              </a:buClr>
              <a:buSzPct val="75000"/>
              <a:buFont typeface="Zapf Dingbats" charset="0"/>
              <a:buChar char="❖"/>
            </a:pPr>
            <a:r>
              <a:rPr lang="en-US" sz="4200"/>
              <a:t>Strategy to achieve growth objectives</a:t>
            </a:r>
          </a:p>
          <a:p>
            <a:pPr marL="889000" indent="-571500" algn="l">
              <a:spcBef>
                <a:spcPts val="2400"/>
              </a:spcBef>
              <a:buClr>
                <a:srgbClr val="017DB9"/>
              </a:buClr>
              <a:buSzPct val="75000"/>
              <a:buFont typeface="Zapf Dingbats" charset="0"/>
              <a:buChar char="❖"/>
            </a:pPr>
            <a:r>
              <a:rPr lang="en-US" sz="4200"/>
              <a:t>Not tactical</a:t>
            </a:r>
          </a:p>
          <a:p>
            <a:pPr marL="889000" indent="-571500" algn="l">
              <a:spcBef>
                <a:spcPts val="2400"/>
              </a:spcBef>
              <a:buClr>
                <a:srgbClr val="017DB9"/>
              </a:buClr>
              <a:buSzPct val="75000"/>
              <a:buFont typeface="Zapf Dingbats" charset="0"/>
              <a:buChar char="❖"/>
            </a:pPr>
            <a:r>
              <a:rPr lang="en-US" sz="4200"/>
              <a:t>Who, what, where, when and how</a:t>
            </a:r>
          </a:p>
          <a:p>
            <a:pPr marL="889000" indent="-571500" algn="l">
              <a:spcBef>
                <a:spcPts val="2400"/>
              </a:spcBef>
              <a:buClr>
                <a:srgbClr val="017DB9"/>
              </a:buClr>
              <a:buSzPct val="75000"/>
              <a:buFont typeface="Zapf Dingbats" charset="0"/>
              <a:buChar char="❖"/>
            </a:pPr>
            <a:r>
              <a:rPr lang="en-US" sz="4200"/>
              <a:t>Measurement</a:t>
            </a:r>
            <a:endParaRPr lang="en-US"/>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p:txBody>
          <a:bodyPr/>
          <a:lstStyle/>
          <a:p>
            <a:r>
              <a:rPr lang="en-US"/>
              <a:t>Social Media Goals</a:t>
            </a:r>
          </a:p>
        </p:txBody>
      </p:sp>
      <p:sp>
        <p:nvSpPr>
          <p:cNvPr id="7170" name="Rectangle 2"/>
          <p:cNvSpPr>
            <a:spLocks noGrp="1" noChangeArrowheads="1"/>
          </p:cNvSpPr>
          <p:nvPr>
            <p:ph type="body" idx="1"/>
          </p:nvPr>
        </p:nvSpPr>
        <p:spPr/>
        <p:txBody>
          <a:bodyPr/>
          <a:lstStyle/>
          <a:p>
            <a:pPr marL="889000" indent="-571500" algn="l">
              <a:spcBef>
                <a:spcPts val="2400"/>
              </a:spcBef>
              <a:buClr>
                <a:srgbClr val="017DB9"/>
              </a:buClr>
              <a:buSzPct val="75000"/>
              <a:buFont typeface="Zapf Dingbats" charset="0"/>
              <a:buChar char="❖"/>
            </a:pPr>
            <a:r>
              <a:rPr lang="en-US" sz="3600"/>
              <a:t>Increase relevant traffic, leads and sales</a:t>
            </a:r>
          </a:p>
          <a:p>
            <a:pPr marL="889000" indent="-571500" algn="l">
              <a:spcBef>
                <a:spcPts val="2400"/>
              </a:spcBef>
              <a:buClr>
                <a:srgbClr val="017DB9"/>
              </a:buClr>
              <a:buSzPct val="75000"/>
              <a:buFont typeface="Zapf Dingbats" charset="0"/>
              <a:buChar char="❖"/>
            </a:pPr>
            <a:r>
              <a:rPr lang="en-US" sz="3600"/>
              <a:t>Establish OurCompany as a thought leader</a:t>
            </a:r>
          </a:p>
          <a:p>
            <a:pPr marL="889000" indent="-571500" algn="l">
              <a:spcBef>
                <a:spcPts val="2400"/>
              </a:spcBef>
              <a:buClr>
                <a:srgbClr val="017DB9"/>
              </a:buClr>
              <a:buSzPct val="75000"/>
              <a:buFont typeface="Zapf Dingbats" charset="0"/>
              <a:buChar char="❖"/>
            </a:pPr>
            <a:r>
              <a:rPr lang="en-US" sz="3600"/>
              <a:t>Increase brand recognition</a:t>
            </a:r>
          </a:p>
          <a:p>
            <a:pPr marL="889000" indent="-571500" algn="l">
              <a:spcBef>
                <a:spcPts val="2400"/>
              </a:spcBef>
              <a:buClr>
                <a:srgbClr val="017DB9"/>
              </a:buClr>
              <a:buSzPct val="75000"/>
              <a:buFont typeface="Zapf Dingbats" charset="0"/>
              <a:buChar char="❖"/>
            </a:pPr>
            <a:r>
              <a:rPr lang="en-US" sz="3600"/>
              <a:t>Improve our organic search position</a:t>
            </a:r>
          </a:p>
          <a:p>
            <a:pPr marL="889000" indent="-571500" algn="l">
              <a:spcBef>
                <a:spcPts val="2400"/>
              </a:spcBef>
              <a:buClr>
                <a:srgbClr val="017DB9"/>
              </a:buClr>
              <a:buSzPct val="75000"/>
              <a:buFont typeface="Zapf Dingbats" charset="0"/>
              <a:buChar char="❖"/>
            </a:pPr>
            <a:r>
              <a:rPr lang="en-US" sz="3600"/>
              <a:t>Manage online reputation</a:t>
            </a:r>
          </a:p>
          <a:p>
            <a:pPr marL="889000" indent="-571500" algn="l">
              <a:spcBef>
                <a:spcPts val="2400"/>
              </a:spcBef>
              <a:buClr>
                <a:srgbClr val="017DB9"/>
              </a:buClr>
              <a:buSzPct val="75000"/>
              <a:buFont typeface="Zapf Dingbats" charset="0"/>
              <a:buChar char="❖"/>
            </a:pPr>
            <a:r>
              <a:rPr lang="en-US" sz="3600"/>
              <a:t>Improve customer retention</a:t>
            </a:r>
          </a:p>
          <a:p>
            <a:pPr marL="889000" indent="-571500" algn="l">
              <a:spcBef>
                <a:spcPts val="2400"/>
              </a:spcBef>
              <a:buClr>
                <a:srgbClr val="017DB9"/>
              </a:buClr>
              <a:buSzPct val="75000"/>
              <a:buFont typeface="Zapf Dingbats" charset="0"/>
              <a:buChar char="❖"/>
            </a:pPr>
            <a:r>
              <a:rPr lang="en-US" sz="3600"/>
              <a:t>Engage with our customers and prospects</a:t>
            </a:r>
            <a:endParaRPr lang="en-US"/>
          </a:p>
        </p:txBody>
      </p:sp>
      <p:grpSp>
        <p:nvGrpSpPr>
          <p:cNvPr id="9" name="Group 8"/>
          <p:cNvGrpSpPr/>
          <p:nvPr/>
        </p:nvGrpSpPr>
        <p:grpSpPr>
          <a:xfrm>
            <a:off x="431800" y="1270000"/>
            <a:ext cx="4559300" cy="1652588"/>
            <a:chOff x="431800" y="1270000"/>
            <a:chExt cx="4559300" cy="1652588"/>
          </a:xfrm>
        </p:grpSpPr>
        <p:sp>
          <p:nvSpPr>
            <p:cNvPr id="7172" name="AutoShape 4"/>
            <p:cNvSpPr>
              <a:spLocks/>
            </p:cNvSpPr>
            <p:nvPr/>
          </p:nvSpPr>
          <p:spPr bwMode="auto">
            <a:xfrm>
              <a:off x="431800" y="1270000"/>
              <a:ext cx="4559300" cy="16525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3" y="0"/>
                  </a:moveTo>
                  <a:cubicBezTo>
                    <a:pt x="538" y="0"/>
                    <a:pt x="0" y="1485"/>
                    <a:pt x="0" y="3317"/>
                  </a:cubicBezTo>
                  <a:lnTo>
                    <a:pt x="0" y="5639"/>
                  </a:lnTo>
                  <a:cubicBezTo>
                    <a:pt x="0" y="7471"/>
                    <a:pt x="538" y="8957"/>
                    <a:pt x="1203" y="8957"/>
                  </a:cubicBezTo>
                  <a:lnTo>
                    <a:pt x="5713" y="8957"/>
                  </a:lnTo>
                  <a:lnTo>
                    <a:pt x="6358" y="21599"/>
                  </a:lnTo>
                  <a:lnTo>
                    <a:pt x="7005" y="8957"/>
                  </a:lnTo>
                  <a:lnTo>
                    <a:pt x="20396" y="8957"/>
                  </a:lnTo>
                  <a:cubicBezTo>
                    <a:pt x="21061" y="8957"/>
                    <a:pt x="21599" y="7471"/>
                    <a:pt x="21599" y="5639"/>
                  </a:cubicBezTo>
                  <a:lnTo>
                    <a:pt x="21599" y="3317"/>
                  </a:lnTo>
                  <a:cubicBezTo>
                    <a:pt x="21599" y="1485"/>
                    <a:pt x="21061" y="0"/>
                    <a:pt x="20396" y="0"/>
                  </a:cubicBezTo>
                  <a:lnTo>
                    <a:pt x="1203"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6" name="TextBox 5"/>
            <p:cNvSpPr txBox="1"/>
            <p:nvPr/>
          </p:nvSpPr>
          <p:spPr>
            <a:xfrm>
              <a:off x="482600" y="1295400"/>
              <a:ext cx="4419600" cy="646331"/>
            </a:xfrm>
            <a:prstGeom prst="rect">
              <a:avLst/>
            </a:prstGeom>
            <a:noFill/>
          </p:spPr>
          <p:txBody>
            <a:bodyPr wrap="square" rtlCol="0">
              <a:spAutoFit/>
            </a:bodyPr>
            <a:lstStyle/>
            <a:p>
              <a:r>
                <a:rPr lang="en-US" sz="1800" dirty="0" smtClean="0">
                  <a:solidFill>
                    <a:srgbClr val="017DB9"/>
                  </a:solidFill>
                </a:rPr>
                <a:t>Choose one or more of the following and delete those that do not apply</a:t>
              </a:r>
              <a:endParaRPr lang="en-US" sz="1800" dirty="0" smtClean="0"/>
            </a:p>
          </p:txBody>
        </p:sp>
      </p:grpSp>
      <p:grpSp>
        <p:nvGrpSpPr>
          <p:cNvPr id="10" name="Group 9"/>
          <p:cNvGrpSpPr/>
          <p:nvPr/>
        </p:nvGrpSpPr>
        <p:grpSpPr>
          <a:xfrm>
            <a:off x="6599238" y="1435100"/>
            <a:ext cx="4983162" cy="2349500"/>
            <a:chOff x="6599238" y="1435100"/>
            <a:chExt cx="4983162" cy="2349500"/>
          </a:xfrm>
        </p:grpSpPr>
        <p:sp>
          <p:nvSpPr>
            <p:cNvPr id="7171" name="AutoShape 3"/>
            <p:cNvSpPr>
              <a:spLocks/>
            </p:cNvSpPr>
            <p:nvPr/>
          </p:nvSpPr>
          <p:spPr bwMode="auto">
            <a:xfrm>
              <a:off x="6599238" y="1435100"/>
              <a:ext cx="4983162" cy="2349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461" y="0"/>
                  </a:moveTo>
                  <a:cubicBezTo>
                    <a:pt x="5853" y="0"/>
                    <a:pt x="5360" y="1045"/>
                    <a:pt x="5360" y="2334"/>
                  </a:cubicBezTo>
                  <a:lnTo>
                    <a:pt x="5360" y="2451"/>
                  </a:lnTo>
                  <a:cubicBezTo>
                    <a:pt x="5360" y="2787"/>
                    <a:pt x="5394" y="3106"/>
                    <a:pt x="5455" y="3395"/>
                  </a:cubicBezTo>
                  <a:lnTo>
                    <a:pt x="0" y="21599"/>
                  </a:lnTo>
                  <a:lnTo>
                    <a:pt x="6368" y="4767"/>
                  </a:lnTo>
                  <a:cubicBezTo>
                    <a:pt x="6399" y="4772"/>
                    <a:pt x="6429" y="4785"/>
                    <a:pt x="6461" y="4785"/>
                  </a:cubicBezTo>
                  <a:lnTo>
                    <a:pt x="20499" y="4785"/>
                  </a:lnTo>
                  <a:cubicBezTo>
                    <a:pt x="21107" y="4785"/>
                    <a:pt x="21599" y="3740"/>
                    <a:pt x="21599" y="2451"/>
                  </a:cubicBezTo>
                  <a:lnTo>
                    <a:pt x="21599" y="2334"/>
                  </a:lnTo>
                  <a:cubicBezTo>
                    <a:pt x="21599" y="1045"/>
                    <a:pt x="21107" y="0"/>
                    <a:pt x="20499" y="0"/>
                  </a:cubicBezTo>
                  <a:lnTo>
                    <a:pt x="6461"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7" name="TextBox 6"/>
            <p:cNvSpPr txBox="1"/>
            <p:nvPr/>
          </p:nvSpPr>
          <p:spPr>
            <a:xfrm>
              <a:off x="7874000" y="1524000"/>
              <a:ext cx="3657600" cy="369332"/>
            </a:xfrm>
            <a:prstGeom prst="rect">
              <a:avLst/>
            </a:prstGeom>
            <a:noFill/>
          </p:spPr>
          <p:txBody>
            <a:bodyPr wrap="square" rtlCol="0">
              <a:spAutoFit/>
            </a:bodyPr>
            <a:lstStyle/>
            <a:p>
              <a:r>
                <a:rPr lang="en-US" sz="1800" dirty="0" smtClean="0">
                  <a:solidFill>
                    <a:schemeClr val="tx1"/>
                  </a:solidFill>
                </a:rPr>
                <a:t>Replace with your company name</a:t>
              </a:r>
              <a:endParaRPr lang="en-US" sz="1800" dirty="0">
                <a:solidFill>
                  <a:schemeClr val="tx1"/>
                </a:solidFill>
              </a:endParaRPr>
            </a:p>
          </p:txBody>
        </p:sp>
      </p:gr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p:txBody>
          <a:bodyPr/>
          <a:lstStyle/>
          <a:p>
            <a:r>
              <a:rPr lang="en-US"/>
              <a:t>Social Media Objectives (</a:t>
            </a:r>
            <a:r>
              <a:rPr lang="en-US" sz="3600"/>
              <a:t>Success Measurement)</a:t>
            </a:r>
            <a:endParaRPr lang="en-US"/>
          </a:p>
        </p:txBody>
      </p:sp>
      <p:sp>
        <p:nvSpPr>
          <p:cNvPr id="9218" name="Rectangle 2"/>
          <p:cNvSpPr>
            <a:spLocks noGrp="1" noChangeArrowheads="1"/>
          </p:cNvSpPr>
          <p:nvPr>
            <p:ph type="body" idx="1"/>
          </p:nvPr>
        </p:nvSpPr>
        <p:spPr/>
        <p:txBody>
          <a:bodyPr/>
          <a:lstStyle/>
          <a:p>
            <a:pPr marL="889000" indent="-571500" algn="l">
              <a:spcBef>
                <a:spcPts val="2400"/>
              </a:spcBef>
              <a:buClr>
                <a:srgbClr val="017DB9"/>
              </a:buClr>
              <a:buSzPct val="75000"/>
              <a:buFont typeface="Zapf Dingbats" charset="0"/>
              <a:buChar char="❖"/>
            </a:pPr>
            <a:r>
              <a:rPr lang="en-US" sz="4200"/>
              <a:t>Increase targeted traffic by XX%</a:t>
            </a:r>
          </a:p>
          <a:p>
            <a:pPr marL="889000" indent="-571500" algn="l">
              <a:spcBef>
                <a:spcPts val="2400"/>
              </a:spcBef>
              <a:buClr>
                <a:srgbClr val="017DB9"/>
              </a:buClr>
              <a:buSzPct val="75000"/>
              <a:buFont typeface="Zapf Dingbats" charset="0"/>
              <a:buChar char="❖"/>
            </a:pPr>
            <a:r>
              <a:rPr lang="en-US" sz="4200"/>
              <a:t>Add XXX more followers to social networks (each has independent goals)</a:t>
            </a:r>
          </a:p>
          <a:p>
            <a:pPr marL="889000" indent="-571500" algn="l">
              <a:spcBef>
                <a:spcPts val="2400"/>
              </a:spcBef>
              <a:buClr>
                <a:srgbClr val="017DB9"/>
              </a:buClr>
              <a:buSzPct val="75000"/>
              <a:buFont typeface="Zapf Dingbats" charset="0"/>
              <a:buChar char="❖"/>
            </a:pPr>
            <a:r>
              <a:rPr lang="en-US" sz="4200"/>
              <a:t>Increase qualified leads by X%</a:t>
            </a:r>
            <a:endParaRPr lang="en-US"/>
          </a:p>
        </p:txBody>
      </p:sp>
      <p:grpSp>
        <p:nvGrpSpPr>
          <p:cNvPr id="9" name="Group 8"/>
          <p:cNvGrpSpPr/>
          <p:nvPr/>
        </p:nvGrpSpPr>
        <p:grpSpPr>
          <a:xfrm>
            <a:off x="444500" y="1990900"/>
            <a:ext cx="4559300" cy="2149300"/>
            <a:chOff x="444500" y="1990900"/>
            <a:chExt cx="4559300" cy="2149300"/>
          </a:xfrm>
        </p:grpSpPr>
        <p:sp>
          <p:nvSpPr>
            <p:cNvPr id="9220" name="AutoShape 4"/>
            <p:cNvSpPr>
              <a:spLocks/>
            </p:cNvSpPr>
            <p:nvPr/>
          </p:nvSpPr>
          <p:spPr bwMode="auto">
            <a:xfrm>
              <a:off x="444500" y="1993900"/>
              <a:ext cx="4559300" cy="2146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3" y="0"/>
                  </a:moveTo>
                  <a:cubicBezTo>
                    <a:pt x="538" y="0"/>
                    <a:pt x="0" y="1144"/>
                    <a:pt x="0" y="2555"/>
                  </a:cubicBezTo>
                  <a:lnTo>
                    <a:pt x="0" y="4343"/>
                  </a:lnTo>
                  <a:cubicBezTo>
                    <a:pt x="0" y="5755"/>
                    <a:pt x="538" y="6899"/>
                    <a:pt x="1203" y="6899"/>
                  </a:cubicBezTo>
                  <a:lnTo>
                    <a:pt x="5768" y="6899"/>
                  </a:lnTo>
                  <a:lnTo>
                    <a:pt x="6415" y="21600"/>
                  </a:lnTo>
                  <a:lnTo>
                    <a:pt x="7062" y="6899"/>
                  </a:lnTo>
                  <a:lnTo>
                    <a:pt x="20396" y="6899"/>
                  </a:lnTo>
                  <a:cubicBezTo>
                    <a:pt x="21061" y="6899"/>
                    <a:pt x="21599" y="5755"/>
                    <a:pt x="21599" y="4343"/>
                  </a:cubicBezTo>
                  <a:lnTo>
                    <a:pt x="21599" y="2555"/>
                  </a:lnTo>
                  <a:cubicBezTo>
                    <a:pt x="21599" y="1144"/>
                    <a:pt x="21061" y="0"/>
                    <a:pt x="20396" y="0"/>
                  </a:cubicBezTo>
                  <a:lnTo>
                    <a:pt x="1203"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7" name="TextBox 6"/>
            <p:cNvSpPr txBox="1"/>
            <p:nvPr/>
          </p:nvSpPr>
          <p:spPr>
            <a:xfrm>
              <a:off x="558800" y="1990900"/>
              <a:ext cx="4343400" cy="646331"/>
            </a:xfrm>
            <a:prstGeom prst="rect">
              <a:avLst/>
            </a:prstGeom>
            <a:noFill/>
          </p:spPr>
          <p:txBody>
            <a:bodyPr wrap="square" rtlCol="0">
              <a:spAutoFit/>
            </a:bodyPr>
            <a:lstStyle/>
            <a:p>
              <a:r>
                <a:rPr lang="en-US" sz="1800" dirty="0" smtClean="0">
                  <a:solidFill>
                    <a:srgbClr val="017DB9"/>
                  </a:solidFill>
                </a:rPr>
                <a:t>Choose one or more of the following and delete those that do not apply</a:t>
              </a:r>
              <a:endParaRPr lang="en-US" sz="1800" dirty="0"/>
            </a:p>
          </p:txBody>
        </p:sp>
      </p:grpSp>
      <p:grpSp>
        <p:nvGrpSpPr>
          <p:cNvPr id="10" name="Group 9"/>
          <p:cNvGrpSpPr/>
          <p:nvPr/>
        </p:nvGrpSpPr>
        <p:grpSpPr>
          <a:xfrm>
            <a:off x="8039100" y="1498600"/>
            <a:ext cx="3937000" cy="2608263"/>
            <a:chOff x="8039100" y="1498600"/>
            <a:chExt cx="3937000" cy="2608263"/>
          </a:xfrm>
        </p:grpSpPr>
        <p:sp>
          <p:nvSpPr>
            <p:cNvPr id="9219" name="AutoShape 3"/>
            <p:cNvSpPr>
              <a:spLocks/>
            </p:cNvSpPr>
            <p:nvPr/>
          </p:nvSpPr>
          <p:spPr bwMode="auto">
            <a:xfrm>
              <a:off x="8039100" y="1498600"/>
              <a:ext cx="3937000" cy="2608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3" y="0"/>
                  </a:moveTo>
                  <a:cubicBezTo>
                    <a:pt x="623" y="0"/>
                    <a:pt x="0" y="941"/>
                    <a:pt x="0" y="2103"/>
                  </a:cubicBezTo>
                  <a:lnTo>
                    <a:pt x="0" y="2208"/>
                  </a:lnTo>
                  <a:cubicBezTo>
                    <a:pt x="0" y="3369"/>
                    <a:pt x="623" y="4311"/>
                    <a:pt x="1393" y="4311"/>
                  </a:cubicBezTo>
                  <a:lnTo>
                    <a:pt x="5180" y="4311"/>
                  </a:lnTo>
                  <a:lnTo>
                    <a:pt x="5876" y="21600"/>
                  </a:lnTo>
                  <a:lnTo>
                    <a:pt x="6573" y="4311"/>
                  </a:lnTo>
                  <a:lnTo>
                    <a:pt x="20206" y="4311"/>
                  </a:lnTo>
                  <a:cubicBezTo>
                    <a:pt x="20976" y="4311"/>
                    <a:pt x="21600" y="3369"/>
                    <a:pt x="21600" y="2208"/>
                  </a:cubicBezTo>
                  <a:lnTo>
                    <a:pt x="21600" y="2103"/>
                  </a:lnTo>
                  <a:cubicBezTo>
                    <a:pt x="21600" y="941"/>
                    <a:pt x="20976" y="0"/>
                    <a:pt x="20206" y="0"/>
                  </a:cubicBezTo>
                  <a:lnTo>
                    <a:pt x="1393"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8" name="TextBox 7"/>
            <p:cNvSpPr txBox="1"/>
            <p:nvPr/>
          </p:nvSpPr>
          <p:spPr>
            <a:xfrm>
              <a:off x="8152475" y="1573875"/>
              <a:ext cx="3733800" cy="369332"/>
            </a:xfrm>
            <a:prstGeom prst="rect">
              <a:avLst/>
            </a:prstGeom>
            <a:noFill/>
          </p:spPr>
          <p:txBody>
            <a:bodyPr wrap="square" rtlCol="0">
              <a:spAutoFit/>
            </a:bodyPr>
            <a:lstStyle/>
            <a:p>
              <a:r>
                <a:rPr lang="en-US" sz="1800" dirty="0" smtClean="0">
                  <a:solidFill>
                    <a:srgbClr val="017DB9"/>
                  </a:solidFill>
                </a:rPr>
                <a:t>Replace X’s with actual projections</a:t>
              </a:r>
              <a:endParaRPr lang="en-US" sz="1800" dirty="0"/>
            </a:p>
          </p:txBody>
        </p:sp>
      </p:gr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AutoShape 1"/>
          <p:cNvSpPr>
            <a:spLocks/>
          </p:cNvSpPr>
          <p:nvPr/>
        </p:nvSpPr>
        <p:spPr bwMode="auto">
          <a:xfrm>
            <a:off x="228600" y="7658100"/>
            <a:ext cx="9893300" cy="1879600"/>
          </a:xfrm>
          <a:prstGeom prst="roundRect">
            <a:avLst>
              <a:gd name="adj" fmla="val 10134"/>
            </a:avLst>
          </a:prstGeom>
          <a:gradFill rotWithShape="0">
            <a:gsLst>
              <a:gs pos="0">
                <a:srgbClr val="017DB9"/>
              </a:gs>
              <a:gs pos="100000">
                <a:srgbClr val="FFFFFF"/>
              </a:gs>
            </a:gsLst>
            <a:lin ang="0"/>
          </a:gradFill>
          <a:ln w="12700" cap="flat" cmpd="sng">
            <a:noFill/>
            <a:prstDash val="solid"/>
            <a:miter lim="0"/>
            <a:headEnd/>
            <a:tailEnd/>
          </a:ln>
          <a:effectLst/>
        </p:spPr>
        <p:txBody>
          <a:bodyPr lIns="0" tIns="0" rIns="0" bIns="0" anchor="ctr"/>
          <a:lstStyle/>
          <a:p>
            <a:endParaRPr lang="en-US" sz="4000">
              <a:solidFill>
                <a:srgbClr val="FFFFFF"/>
              </a:solidFill>
              <a:effectLst>
                <a:outerShdw blurRad="38100" dist="38100" dir="2700000" algn="tl">
                  <a:srgbClr val="000000"/>
                </a:outerShdw>
              </a:effectLst>
            </a:endParaRPr>
          </a:p>
        </p:txBody>
      </p:sp>
      <p:sp>
        <p:nvSpPr>
          <p:cNvPr id="11266" name="Rectangle 2"/>
          <p:cNvSpPr>
            <a:spLocks noGrp="1" noChangeArrowheads="1"/>
          </p:cNvSpPr>
          <p:nvPr>
            <p:ph type="title"/>
          </p:nvPr>
        </p:nvSpPr>
        <p:spPr/>
        <p:txBody>
          <a:bodyPr/>
          <a:lstStyle/>
          <a:p>
            <a:r>
              <a:rPr lang="en-US"/>
              <a:t>Social Media Voice</a:t>
            </a:r>
          </a:p>
        </p:txBody>
      </p:sp>
      <p:sp>
        <p:nvSpPr>
          <p:cNvPr id="11267" name="Rectangle 3"/>
          <p:cNvSpPr>
            <a:spLocks noGrp="1" noChangeArrowheads="1"/>
          </p:cNvSpPr>
          <p:nvPr>
            <p:ph type="body" idx="1"/>
          </p:nvPr>
        </p:nvSpPr>
        <p:spPr>
          <a:xfrm>
            <a:off x="1155700" y="2146300"/>
            <a:ext cx="5029200" cy="5715000"/>
          </a:xfrm>
        </p:spPr>
        <p:txBody>
          <a:bodyPr/>
          <a:lstStyle/>
          <a:p>
            <a:pPr marL="889000" indent="-571500" algn="l">
              <a:spcBef>
                <a:spcPts val="2400"/>
              </a:spcBef>
              <a:buClr>
                <a:srgbClr val="017DB9"/>
              </a:buClr>
              <a:buSzPct val="75000"/>
              <a:buFont typeface="Zapf Dingbats" charset="0"/>
              <a:buChar char="❖"/>
            </a:pPr>
            <a:r>
              <a:rPr lang="en-US" sz="2400"/>
              <a:t>Smart and educational</a:t>
            </a:r>
          </a:p>
          <a:p>
            <a:pPr marL="889000" indent="-571500" algn="l">
              <a:spcBef>
                <a:spcPts val="2400"/>
              </a:spcBef>
              <a:buClr>
                <a:srgbClr val="017DB9"/>
              </a:buClr>
              <a:buSzPct val="75000"/>
              <a:buFont typeface="Zapf Dingbats" charset="0"/>
              <a:buChar char="❖"/>
            </a:pPr>
            <a:r>
              <a:rPr lang="en-US" sz="2400"/>
              <a:t>Educational and informational</a:t>
            </a:r>
          </a:p>
          <a:p>
            <a:pPr marL="889000" indent="-571500" algn="l">
              <a:spcBef>
                <a:spcPts val="2400"/>
              </a:spcBef>
              <a:buClr>
                <a:srgbClr val="017DB9"/>
              </a:buClr>
              <a:buSzPct val="75000"/>
              <a:buFont typeface="Zapf Dingbats" charset="0"/>
              <a:buChar char="❖"/>
            </a:pPr>
            <a:r>
              <a:rPr lang="en-US" sz="2400"/>
              <a:t>Elegant, refined and classic</a:t>
            </a:r>
          </a:p>
          <a:p>
            <a:pPr marL="889000" indent="-571500" algn="l">
              <a:spcBef>
                <a:spcPts val="2400"/>
              </a:spcBef>
              <a:buClr>
                <a:srgbClr val="017DB9"/>
              </a:buClr>
              <a:buSzPct val="75000"/>
              <a:buFont typeface="Zapf Dingbats" charset="0"/>
              <a:buChar char="❖"/>
            </a:pPr>
            <a:r>
              <a:rPr lang="en-US" sz="2400"/>
              <a:t>Warm and inviting</a:t>
            </a:r>
          </a:p>
          <a:p>
            <a:pPr marL="889000" indent="-571500" algn="l">
              <a:spcBef>
                <a:spcPts val="2400"/>
              </a:spcBef>
              <a:buClr>
                <a:srgbClr val="017DB9"/>
              </a:buClr>
              <a:buSzPct val="75000"/>
              <a:buFont typeface="Zapf Dingbats" charset="0"/>
              <a:buChar char="❖"/>
            </a:pPr>
            <a:r>
              <a:rPr lang="en-US" sz="2400"/>
              <a:t>Casual and easygoing</a:t>
            </a:r>
          </a:p>
          <a:p>
            <a:pPr marL="889000" indent="-571500" algn="l">
              <a:spcBef>
                <a:spcPts val="2400"/>
              </a:spcBef>
              <a:buClr>
                <a:srgbClr val="017DB9"/>
              </a:buClr>
              <a:buSzPct val="75000"/>
              <a:buFont typeface="Zapf Dingbats" charset="0"/>
              <a:buChar char="❖"/>
            </a:pPr>
            <a:r>
              <a:rPr lang="en-US" sz="2400"/>
              <a:t>All-American</a:t>
            </a:r>
          </a:p>
          <a:p>
            <a:pPr marL="889000" indent="-571500" algn="l">
              <a:spcBef>
                <a:spcPts val="2400"/>
              </a:spcBef>
              <a:buClr>
                <a:srgbClr val="017DB9"/>
              </a:buClr>
              <a:buSzPct val="75000"/>
              <a:buFont typeface="Zapf Dingbats" charset="0"/>
              <a:buChar char="❖"/>
            </a:pPr>
            <a:r>
              <a:rPr lang="en-US" sz="2400"/>
              <a:t>Wholesome and loyal</a:t>
            </a:r>
          </a:p>
          <a:p>
            <a:pPr marL="889000" indent="-571500" algn="l">
              <a:spcBef>
                <a:spcPts val="2400"/>
              </a:spcBef>
              <a:buClr>
                <a:srgbClr val="017DB9"/>
              </a:buClr>
              <a:buSzPct val="75000"/>
              <a:buFont typeface="Zapf Dingbats" charset="0"/>
              <a:buChar char="❖"/>
            </a:pPr>
            <a:r>
              <a:rPr lang="en-US" sz="2400"/>
              <a:t>Whimsical and personal</a:t>
            </a:r>
            <a:endParaRPr lang="en-US"/>
          </a:p>
        </p:txBody>
      </p:sp>
      <p:sp>
        <p:nvSpPr>
          <p:cNvPr id="11268" name="AutoShape 4"/>
          <p:cNvSpPr>
            <a:spLocks/>
          </p:cNvSpPr>
          <p:nvPr/>
        </p:nvSpPr>
        <p:spPr bwMode="auto">
          <a:xfrm>
            <a:off x="6819900" y="2146300"/>
            <a:ext cx="5029200" cy="5715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w="12700" cap="flat" cmpd="sng">
            <a:noFill/>
            <a:prstDash val="solid"/>
            <a:miter lim="0"/>
            <a:headEnd/>
            <a:tailEnd/>
          </a:ln>
          <a:effectLst/>
        </p:spPr>
        <p:txBody>
          <a:bodyPr lIns="50800" tIns="50800" rIns="50800" bIns="50800" anchor="ctr"/>
          <a:lstStyle/>
          <a:p>
            <a:pPr marL="571500" indent="-571500" algn="l">
              <a:spcBef>
                <a:spcPts val="2400"/>
              </a:spcBef>
              <a:buClr>
                <a:srgbClr val="017DB9"/>
              </a:buClr>
              <a:buSzPct val="75000"/>
              <a:buFont typeface="Zapf Dingbats" charset="0"/>
              <a:buChar char="❖"/>
            </a:pPr>
            <a:r>
              <a:rPr lang="en-US" sz="2400">
                <a:latin typeface="Tahoma" pitchFamily="34" charset="0"/>
                <a:cs typeface="Tahoma" pitchFamily="34" charset="0"/>
                <a:sym typeface="Tahoma" pitchFamily="34" charset="0"/>
              </a:rPr>
              <a:t>Sophisticated and snarky</a:t>
            </a:r>
          </a:p>
          <a:p>
            <a:pPr marL="571500" indent="-571500" algn="l">
              <a:spcBef>
                <a:spcPts val="2400"/>
              </a:spcBef>
              <a:buClr>
                <a:srgbClr val="017DB9"/>
              </a:buClr>
              <a:buSzPct val="75000"/>
              <a:buFont typeface="Zapf Dingbats" charset="0"/>
              <a:buChar char="❖"/>
            </a:pPr>
            <a:r>
              <a:rPr lang="en-US" sz="2400">
                <a:latin typeface="Tahoma" pitchFamily="34" charset="0"/>
                <a:cs typeface="Tahoma" pitchFamily="34" charset="0"/>
                <a:sym typeface="Tahoma" pitchFamily="34" charset="0"/>
              </a:rPr>
              <a:t>Geeky and technological</a:t>
            </a:r>
          </a:p>
          <a:p>
            <a:pPr marL="571500" indent="-571500" algn="l">
              <a:spcBef>
                <a:spcPts val="2400"/>
              </a:spcBef>
              <a:buClr>
                <a:srgbClr val="017DB9"/>
              </a:buClr>
              <a:buSzPct val="75000"/>
              <a:buFont typeface="Zapf Dingbats" charset="0"/>
              <a:buChar char="❖"/>
            </a:pPr>
            <a:r>
              <a:rPr lang="en-US" sz="2400">
                <a:latin typeface="Tahoma" pitchFamily="34" charset="0"/>
                <a:cs typeface="Tahoma" pitchFamily="34" charset="0"/>
                <a:sym typeface="Tahoma" pitchFamily="34" charset="0"/>
              </a:rPr>
              <a:t>Healthy and inspirational</a:t>
            </a:r>
          </a:p>
          <a:p>
            <a:pPr marL="571500" indent="-571500" algn="l">
              <a:spcBef>
                <a:spcPts val="2400"/>
              </a:spcBef>
              <a:buClr>
                <a:srgbClr val="017DB9"/>
              </a:buClr>
              <a:buSzPct val="75000"/>
              <a:buFont typeface="Zapf Dingbats" charset="0"/>
              <a:buChar char="❖"/>
            </a:pPr>
            <a:r>
              <a:rPr lang="en-US" sz="2400">
                <a:latin typeface="Tahoma" pitchFamily="34" charset="0"/>
                <a:cs typeface="Tahoma" pitchFamily="34" charset="0"/>
                <a:sym typeface="Tahoma" pitchFamily="34" charset="0"/>
              </a:rPr>
              <a:t>Young and cool</a:t>
            </a:r>
          </a:p>
          <a:p>
            <a:pPr marL="571500" indent="-571500" algn="l">
              <a:spcBef>
                <a:spcPts val="2400"/>
              </a:spcBef>
              <a:buClr>
                <a:srgbClr val="017DB9"/>
              </a:buClr>
              <a:buSzPct val="75000"/>
              <a:buFont typeface="Zapf Dingbats" charset="0"/>
              <a:buChar char="❖"/>
            </a:pPr>
            <a:r>
              <a:rPr lang="en-US" sz="2400">
                <a:latin typeface="Tahoma" pitchFamily="34" charset="0"/>
                <a:cs typeface="Tahoma" pitchFamily="34" charset="0"/>
                <a:sym typeface="Tahoma" pitchFamily="34" charset="0"/>
              </a:rPr>
              <a:t>Fun and quirky</a:t>
            </a:r>
          </a:p>
          <a:p>
            <a:pPr marL="571500" indent="-571500" algn="l">
              <a:spcBef>
                <a:spcPts val="2400"/>
              </a:spcBef>
              <a:buClr>
                <a:srgbClr val="017DB9"/>
              </a:buClr>
              <a:buSzPct val="75000"/>
              <a:buFont typeface="Zapf Dingbats" charset="0"/>
              <a:buChar char="❖"/>
            </a:pPr>
            <a:r>
              <a:rPr lang="en-US" sz="2400">
                <a:latin typeface="Tahoma" pitchFamily="34" charset="0"/>
                <a:cs typeface="Tahoma" pitchFamily="34" charset="0"/>
                <a:sym typeface="Tahoma" pitchFamily="34" charset="0"/>
              </a:rPr>
              <a:t>Weird and irreverent</a:t>
            </a:r>
          </a:p>
          <a:p>
            <a:pPr marL="571500" indent="-571500" algn="l">
              <a:spcBef>
                <a:spcPts val="2400"/>
              </a:spcBef>
              <a:buClr>
                <a:srgbClr val="017DB9"/>
              </a:buClr>
              <a:buSzPct val="75000"/>
              <a:buFont typeface="Zapf Dingbats" charset="0"/>
              <a:buChar char="❖"/>
            </a:pPr>
            <a:r>
              <a:rPr lang="en-US" sz="2400">
                <a:latin typeface="Tahoma" pitchFamily="34" charset="0"/>
                <a:cs typeface="Tahoma" pitchFamily="34" charset="0"/>
                <a:sym typeface="Tahoma" pitchFamily="34" charset="0"/>
              </a:rPr>
              <a:t>Artsy</a:t>
            </a:r>
          </a:p>
          <a:p>
            <a:pPr marL="571500" indent="-571500" algn="l">
              <a:spcBef>
                <a:spcPts val="2400"/>
              </a:spcBef>
              <a:buClr>
                <a:srgbClr val="017DB9"/>
              </a:buClr>
              <a:buSzPct val="75000"/>
              <a:buFont typeface="Zapf Dingbats" charset="0"/>
              <a:buChar char="❖"/>
            </a:pPr>
            <a:r>
              <a:rPr lang="en-US" sz="2400">
                <a:latin typeface="Tahoma" pitchFamily="34" charset="0"/>
                <a:cs typeface="Tahoma" pitchFamily="34" charset="0"/>
                <a:sym typeface="Tahoma" pitchFamily="34" charset="0"/>
              </a:rPr>
              <a:t>Bizarre photos and content</a:t>
            </a:r>
            <a:endParaRPr lang="en-US"/>
          </a:p>
        </p:txBody>
      </p:sp>
      <p:sp>
        <p:nvSpPr>
          <p:cNvPr id="11271" name="AutoShape 7"/>
          <p:cNvSpPr>
            <a:spLocks/>
          </p:cNvSpPr>
          <p:nvPr/>
        </p:nvSpPr>
        <p:spPr bwMode="auto">
          <a:xfrm>
            <a:off x="381000" y="7772400"/>
            <a:ext cx="2362200" cy="74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w="12700" cap="flat" cmpd="sng">
            <a:noFill/>
            <a:prstDash val="solid"/>
            <a:miter lim="0"/>
            <a:headEnd/>
            <a:tailEnd/>
          </a:ln>
          <a:effectLst/>
        </p:spPr>
        <p:txBody>
          <a:bodyPr lIns="50800" tIns="50800" rIns="50800" bIns="50800" anchor="ctr"/>
          <a:lstStyle/>
          <a:p>
            <a:pPr algn="l"/>
            <a:r>
              <a:rPr lang="en-US">
                <a:latin typeface="Tahoma" pitchFamily="34" charset="0"/>
                <a:cs typeface="Tahoma" pitchFamily="34" charset="0"/>
                <a:sym typeface="Tahoma" pitchFamily="34" charset="0"/>
              </a:rPr>
              <a:t>Example:</a:t>
            </a:r>
            <a:endParaRPr lang="en-US"/>
          </a:p>
        </p:txBody>
      </p:sp>
      <p:sp>
        <p:nvSpPr>
          <p:cNvPr id="11272" name="AutoShape 8"/>
          <p:cNvSpPr>
            <a:spLocks/>
          </p:cNvSpPr>
          <p:nvPr/>
        </p:nvSpPr>
        <p:spPr bwMode="auto">
          <a:xfrm>
            <a:off x="1092200" y="8515350"/>
            <a:ext cx="5486400" cy="74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w="12700" cap="flat" cmpd="sng">
            <a:noFill/>
            <a:prstDash val="solid"/>
            <a:miter lim="0"/>
            <a:headEnd/>
            <a:tailEnd/>
          </a:ln>
          <a:effectLst/>
        </p:spPr>
        <p:txBody>
          <a:bodyPr lIns="50800" tIns="50800" rIns="50800" bIns="50800" anchor="ctr"/>
          <a:lstStyle/>
          <a:p>
            <a:pPr algn="l"/>
            <a:r>
              <a:rPr lang="en-US">
                <a:latin typeface="Tahoma" pitchFamily="34" charset="0"/>
                <a:cs typeface="Tahoma" pitchFamily="34" charset="0"/>
                <a:sym typeface="Tahoma" pitchFamily="34" charset="0"/>
              </a:rPr>
              <a:t>OurVoiceExample post</a:t>
            </a:r>
            <a:endParaRPr lang="en-US"/>
          </a:p>
        </p:txBody>
      </p:sp>
      <p:grpSp>
        <p:nvGrpSpPr>
          <p:cNvPr id="14" name="Group 13"/>
          <p:cNvGrpSpPr/>
          <p:nvPr/>
        </p:nvGrpSpPr>
        <p:grpSpPr>
          <a:xfrm>
            <a:off x="7192963" y="7569200"/>
            <a:ext cx="5557837" cy="1168400"/>
            <a:chOff x="7192963" y="7569200"/>
            <a:chExt cx="5557837" cy="1168400"/>
          </a:xfrm>
        </p:grpSpPr>
        <p:sp>
          <p:nvSpPr>
            <p:cNvPr id="11270" name="AutoShape 6"/>
            <p:cNvSpPr>
              <a:spLocks/>
            </p:cNvSpPr>
            <p:nvPr/>
          </p:nvSpPr>
          <p:spPr bwMode="auto">
            <a:xfrm>
              <a:off x="7192963" y="7569200"/>
              <a:ext cx="5557837"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39" y="0"/>
                  </a:moveTo>
                  <a:cubicBezTo>
                    <a:pt x="6766" y="0"/>
                    <a:pt x="6302" y="2102"/>
                    <a:pt x="6302" y="4695"/>
                  </a:cubicBezTo>
                  <a:lnTo>
                    <a:pt x="6302" y="15165"/>
                  </a:lnTo>
                  <a:lnTo>
                    <a:pt x="0" y="21533"/>
                  </a:lnTo>
                  <a:lnTo>
                    <a:pt x="6533" y="19839"/>
                  </a:lnTo>
                  <a:cubicBezTo>
                    <a:pt x="6724" y="20906"/>
                    <a:pt x="7012" y="21599"/>
                    <a:pt x="7339" y="21599"/>
                  </a:cubicBezTo>
                  <a:lnTo>
                    <a:pt x="20562" y="21599"/>
                  </a:lnTo>
                  <a:cubicBezTo>
                    <a:pt x="21135" y="21599"/>
                    <a:pt x="21600" y="19497"/>
                    <a:pt x="21600" y="16904"/>
                  </a:cubicBezTo>
                  <a:lnTo>
                    <a:pt x="21600" y="4695"/>
                  </a:lnTo>
                  <a:cubicBezTo>
                    <a:pt x="21600" y="2102"/>
                    <a:pt x="21135" y="0"/>
                    <a:pt x="20562" y="0"/>
                  </a:cubicBezTo>
                  <a:lnTo>
                    <a:pt x="7339"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11" name="TextBox 10"/>
            <p:cNvSpPr txBox="1"/>
            <p:nvPr/>
          </p:nvSpPr>
          <p:spPr>
            <a:xfrm>
              <a:off x="8788400" y="7668126"/>
              <a:ext cx="3962400" cy="923330"/>
            </a:xfrm>
            <a:prstGeom prst="rect">
              <a:avLst/>
            </a:prstGeom>
            <a:noFill/>
          </p:spPr>
          <p:txBody>
            <a:bodyPr wrap="square" rtlCol="0">
              <a:spAutoFit/>
            </a:bodyPr>
            <a:lstStyle/>
            <a:p>
              <a:r>
                <a:rPr lang="en-US" sz="1800" dirty="0" smtClean="0">
                  <a:solidFill>
                    <a:srgbClr val="017DB9"/>
                  </a:solidFill>
                </a:rPr>
                <a:t>Replace with an example of a post representing your voice. This could be a Tweet, LinkedIn post, etc.</a:t>
              </a:r>
              <a:endParaRPr lang="en-US" sz="1800" dirty="0"/>
            </a:p>
          </p:txBody>
        </p:sp>
      </p:grpSp>
      <p:grpSp>
        <p:nvGrpSpPr>
          <p:cNvPr id="13" name="Group 12"/>
          <p:cNvGrpSpPr/>
          <p:nvPr/>
        </p:nvGrpSpPr>
        <p:grpSpPr>
          <a:xfrm>
            <a:off x="81548" y="1094874"/>
            <a:ext cx="4876800" cy="1392739"/>
            <a:chOff x="81548" y="1094874"/>
            <a:chExt cx="4876800" cy="1392739"/>
          </a:xfrm>
        </p:grpSpPr>
        <p:sp>
          <p:nvSpPr>
            <p:cNvPr id="11269" name="AutoShape 5"/>
            <p:cNvSpPr>
              <a:spLocks/>
            </p:cNvSpPr>
            <p:nvPr/>
          </p:nvSpPr>
          <p:spPr bwMode="auto">
            <a:xfrm>
              <a:off x="190500" y="1117600"/>
              <a:ext cx="4673600" cy="13700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3" y="0"/>
                  </a:moveTo>
                  <a:cubicBezTo>
                    <a:pt x="525" y="0"/>
                    <a:pt x="0" y="1791"/>
                    <a:pt x="0" y="4002"/>
                  </a:cubicBezTo>
                  <a:lnTo>
                    <a:pt x="0" y="6803"/>
                  </a:lnTo>
                  <a:cubicBezTo>
                    <a:pt x="0" y="9014"/>
                    <a:pt x="525" y="10806"/>
                    <a:pt x="1173" y="10806"/>
                  </a:cubicBezTo>
                  <a:lnTo>
                    <a:pt x="5990" y="10806"/>
                  </a:lnTo>
                  <a:lnTo>
                    <a:pt x="6621" y="21600"/>
                  </a:lnTo>
                  <a:lnTo>
                    <a:pt x="7252" y="10806"/>
                  </a:lnTo>
                  <a:lnTo>
                    <a:pt x="20426" y="10806"/>
                  </a:lnTo>
                  <a:cubicBezTo>
                    <a:pt x="21074" y="10806"/>
                    <a:pt x="21599" y="9014"/>
                    <a:pt x="21599" y="6803"/>
                  </a:cubicBezTo>
                  <a:lnTo>
                    <a:pt x="21599" y="4002"/>
                  </a:lnTo>
                  <a:cubicBezTo>
                    <a:pt x="21599" y="1791"/>
                    <a:pt x="21074" y="0"/>
                    <a:pt x="20426" y="0"/>
                  </a:cubicBezTo>
                  <a:lnTo>
                    <a:pt x="1173"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12" name="TextBox 11"/>
            <p:cNvSpPr txBox="1"/>
            <p:nvPr/>
          </p:nvSpPr>
          <p:spPr>
            <a:xfrm>
              <a:off x="81548" y="1094874"/>
              <a:ext cx="4876800" cy="646331"/>
            </a:xfrm>
            <a:prstGeom prst="rect">
              <a:avLst/>
            </a:prstGeom>
            <a:noFill/>
          </p:spPr>
          <p:txBody>
            <a:bodyPr wrap="square" rtlCol="0">
              <a:spAutoFit/>
            </a:bodyPr>
            <a:lstStyle/>
            <a:p>
              <a:r>
                <a:rPr lang="en-US" sz="1800" dirty="0" smtClean="0">
                  <a:solidFill>
                    <a:srgbClr val="017DB9"/>
                  </a:solidFill>
                </a:rPr>
                <a:t>Choose one or more of the following and delete those that do not apply (both columns)</a:t>
              </a:r>
              <a:endParaRPr lang="en-US" sz="1800" dirty="0"/>
            </a:p>
          </p:txBody>
        </p:sp>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p:txBody>
          <a:bodyPr/>
          <a:lstStyle/>
          <a:p>
            <a:r>
              <a:rPr lang="en-US"/>
              <a:t>Social Media Content</a:t>
            </a:r>
          </a:p>
        </p:txBody>
      </p:sp>
      <p:sp>
        <p:nvSpPr>
          <p:cNvPr id="13314" name="Rectangle 2"/>
          <p:cNvSpPr>
            <a:spLocks noGrp="1" noChangeArrowheads="1"/>
          </p:cNvSpPr>
          <p:nvPr>
            <p:ph type="body" idx="1"/>
          </p:nvPr>
        </p:nvSpPr>
        <p:spPr>
          <a:xfrm>
            <a:off x="1270000" y="2768600"/>
            <a:ext cx="5422900" cy="5715000"/>
          </a:xfrm>
        </p:spPr>
        <p:txBody>
          <a:bodyPr/>
          <a:lstStyle/>
          <a:p>
            <a:pPr marL="889000" indent="-571500" algn="l">
              <a:spcBef>
                <a:spcPts val="2400"/>
              </a:spcBef>
              <a:buClr>
                <a:srgbClr val="017DB9"/>
              </a:buClr>
              <a:buSzPct val="75000"/>
              <a:buFont typeface="Zapf Dingbats" charset="0"/>
              <a:buChar char="❖"/>
            </a:pPr>
            <a:r>
              <a:rPr lang="en-US" sz="4200"/>
              <a:t>Pictures</a:t>
            </a:r>
          </a:p>
          <a:p>
            <a:pPr marL="889000" indent="-571500" algn="l">
              <a:spcBef>
                <a:spcPts val="2400"/>
              </a:spcBef>
              <a:buClr>
                <a:srgbClr val="017DB9"/>
              </a:buClr>
              <a:buSzPct val="75000"/>
              <a:buFont typeface="Zapf Dingbats" charset="0"/>
              <a:buChar char="❖"/>
            </a:pPr>
            <a:r>
              <a:rPr lang="en-US" sz="4200"/>
              <a:t>Opinions</a:t>
            </a:r>
          </a:p>
          <a:p>
            <a:pPr marL="889000" indent="-571500" algn="l">
              <a:spcBef>
                <a:spcPts val="2400"/>
              </a:spcBef>
              <a:buClr>
                <a:srgbClr val="017DB9"/>
              </a:buClr>
              <a:buSzPct val="75000"/>
              <a:buFont typeface="Zapf Dingbats" charset="0"/>
              <a:buChar char="❖"/>
            </a:pPr>
            <a:r>
              <a:rPr lang="en-US" sz="4200"/>
              <a:t>Status Updates</a:t>
            </a:r>
          </a:p>
          <a:p>
            <a:pPr marL="889000" indent="-571500" algn="l">
              <a:spcBef>
                <a:spcPts val="2400"/>
              </a:spcBef>
              <a:buClr>
                <a:srgbClr val="017DB9"/>
              </a:buClr>
              <a:buSzPct val="75000"/>
              <a:buFont typeface="Zapf Dingbats" charset="0"/>
              <a:buChar char="❖"/>
            </a:pPr>
            <a:r>
              <a:rPr lang="en-US" sz="4200"/>
              <a:t>Article Links</a:t>
            </a:r>
          </a:p>
          <a:p>
            <a:pPr marL="889000" indent="-571500" algn="l">
              <a:spcBef>
                <a:spcPts val="2400"/>
              </a:spcBef>
              <a:buClr>
                <a:srgbClr val="017DB9"/>
              </a:buClr>
              <a:buSzPct val="75000"/>
              <a:buFont typeface="Zapf Dingbats" charset="0"/>
              <a:buChar char="❖"/>
            </a:pPr>
            <a:r>
              <a:rPr lang="en-US" sz="4200"/>
              <a:t>Recommendations</a:t>
            </a:r>
            <a:endParaRPr lang="en-US"/>
          </a:p>
        </p:txBody>
      </p:sp>
      <p:sp>
        <p:nvSpPr>
          <p:cNvPr id="13315" name="AutoShape 3"/>
          <p:cNvSpPr>
            <a:spLocks/>
          </p:cNvSpPr>
          <p:nvPr/>
        </p:nvSpPr>
        <p:spPr bwMode="auto">
          <a:xfrm>
            <a:off x="7086600" y="2768600"/>
            <a:ext cx="5422900" cy="5715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w="12700" cap="flat" cmpd="sng">
            <a:noFill/>
            <a:prstDash val="solid"/>
            <a:miter lim="0"/>
            <a:headEnd/>
            <a:tailEnd/>
          </a:ln>
          <a:effectLst/>
        </p:spPr>
        <p:txBody>
          <a:bodyPr lIns="50800" tIns="50800" rIns="50800" bIns="50800" anchor="ctr"/>
          <a:lstStyle/>
          <a:p>
            <a:pPr marL="571500" indent="-571500" algn="l">
              <a:spcBef>
                <a:spcPts val="2400"/>
              </a:spcBef>
              <a:buClr>
                <a:srgbClr val="017DB9"/>
              </a:buClr>
              <a:buSzPct val="75000"/>
              <a:buFont typeface="Zapf Dingbats" charset="0"/>
              <a:buChar char="❖"/>
            </a:pPr>
            <a:r>
              <a:rPr lang="en-US">
                <a:latin typeface="Tahoma" pitchFamily="34" charset="0"/>
                <a:cs typeface="Tahoma" pitchFamily="34" charset="0"/>
                <a:sym typeface="Tahoma" pitchFamily="34" charset="0"/>
              </a:rPr>
              <a:t>News</a:t>
            </a:r>
          </a:p>
          <a:p>
            <a:pPr marL="571500" indent="-571500" algn="l">
              <a:spcBef>
                <a:spcPts val="2400"/>
              </a:spcBef>
              <a:buClr>
                <a:srgbClr val="017DB9"/>
              </a:buClr>
              <a:buSzPct val="75000"/>
              <a:buFont typeface="Zapf Dingbats" charset="0"/>
              <a:buChar char="❖"/>
            </a:pPr>
            <a:r>
              <a:rPr lang="en-US">
                <a:latin typeface="Tahoma" pitchFamily="34" charset="0"/>
                <a:cs typeface="Tahoma" pitchFamily="34" charset="0"/>
                <a:sym typeface="Tahoma" pitchFamily="34" charset="0"/>
              </a:rPr>
              <a:t>Website Links</a:t>
            </a:r>
          </a:p>
          <a:p>
            <a:pPr marL="571500" indent="-571500" algn="l">
              <a:spcBef>
                <a:spcPts val="2400"/>
              </a:spcBef>
              <a:buClr>
                <a:srgbClr val="017DB9"/>
              </a:buClr>
              <a:buSzPct val="75000"/>
              <a:buFont typeface="Zapf Dingbats" charset="0"/>
              <a:buChar char="❖"/>
            </a:pPr>
            <a:r>
              <a:rPr lang="en-US">
                <a:latin typeface="Tahoma" pitchFamily="34" charset="0"/>
                <a:cs typeface="Tahoma" pitchFamily="34" charset="0"/>
                <a:sym typeface="Tahoma" pitchFamily="34" charset="0"/>
              </a:rPr>
              <a:t>Reposts</a:t>
            </a:r>
          </a:p>
          <a:p>
            <a:pPr marL="571500" indent="-571500" algn="l">
              <a:spcBef>
                <a:spcPts val="2400"/>
              </a:spcBef>
              <a:buClr>
                <a:srgbClr val="017DB9"/>
              </a:buClr>
              <a:buSzPct val="75000"/>
              <a:buFont typeface="Zapf Dingbats" charset="0"/>
              <a:buChar char="❖"/>
            </a:pPr>
            <a:r>
              <a:rPr lang="en-US">
                <a:latin typeface="Tahoma" pitchFamily="34" charset="0"/>
                <a:cs typeface="Tahoma" pitchFamily="34" charset="0"/>
                <a:sym typeface="Tahoma" pitchFamily="34" charset="0"/>
              </a:rPr>
              <a:t>Video</a:t>
            </a:r>
          </a:p>
          <a:p>
            <a:pPr marL="571500" indent="-571500" algn="l">
              <a:spcBef>
                <a:spcPts val="2400"/>
              </a:spcBef>
              <a:buClr>
                <a:srgbClr val="017DB9"/>
              </a:buClr>
              <a:buSzPct val="75000"/>
              <a:buFont typeface="Zapf Dingbats" charset="0"/>
              <a:buChar char="❖"/>
            </a:pPr>
            <a:r>
              <a:rPr lang="en-US">
                <a:latin typeface="Tahoma" pitchFamily="34" charset="0"/>
                <a:cs typeface="Tahoma" pitchFamily="34" charset="0"/>
                <a:sym typeface="Tahoma" pitchFamily="34" charset="0"/>
              </a:rPr>
              <a:t>Infographics</a:t>
            </a:r>
            <a:endParaRPr lang="en-US"/>
          </a:p>
        </p:txBody>
      </p:sp>
      <p:grpSp>
        <p:nvGrpSpPr>
          <p:cNvPr id="8" name="Group 7"/>
          <p:cNvGrpSpPr/>
          <p:nvPr/>
        </p:nvGrpSpPr>
        <p:grpSpPr>
          <a:xfrm>
            <a:off x="254000" y="1953126"/>
            <a:ext cx="4876800" cy="1558424"/>
            <a:chOff x="254000" y="1953126"/>
            <a:chExt cx="4876800" cy="1558424"/>
          </a:xfrm>
        </p:grpSpPr>
        <p:sp>
          <p:nvSpPr>
            <p:cNvPr id="13316" name="AutoShape 4"/>
            <p:cNvSpPr>
              <a:spLocks/>
            </p:cNvSpPr>
            <p:nvPr/>
          </p:nvSpPr>
          <p:spPr bwMode="auto">
            <a:xfrm>
              <a:off x="355600" y="1968500"/>
              <a:ext cx="4673600" cy="15430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3" y="0"/>
                  </a:moveTo>
                  <a:cubicBezTo>
                    <a:pt x="525" y="0"/>
                    <a:pt x="0" y="1591"/>
                    <a:pt x="0" y="3555"/>
                  </a:cubicBezTo>
                  <a:lnTo>
                    <a:pt x="0" y="6044"/>
                  </a:lnTo>
                  <a:cubicBezTo>
                    <a:pt x="0" y="8008"/>
                    <a:pt x="525" y="9600"/>
                    <a:pt x="1173" y="9600"/>
                  </a:cubicBezTo>
                  <a:lnTo>
                    <a:pt x="6067" y="9600"/>
                  </a:lnTo>
                  <a:lnTo>
                    <a:pt x="6698" y="21599"/>
                  </a:lnTo>
                  <a:lnTo>
                    <a:pt x="7329" y="9600"/>
                  </a:lnTo>
                  <a:lnTo>
                    <a:pt x="20426" y="9600"/>
                  </a:lnTo>
                  <a:cubicBezTo>
                    <a:pt x="21074" y="9600"/>
                    <a:pt x="21599" y="8008"/>
                    <a:pt x="21599" y="6044"/>
                  </a:cubicBezTo>
                  <a:lnTo>
                    <a:pt x="21599" y="3555"/>
                  </a:lnTo>
                  <a:cubicBezTo>
                    <a:pt x="21599" y="1591"/>
                    <a:pt x="21074" y="0"/>
                    <a:pt x="20426" y="0"/>
                  </a:cubicBezTo>
                  <a:lnTo>
                    <a:pt x="1173"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7" name="TextBox 6"/>
            <p:cNvSpPr txBox="1"/>
            <p:nvPr/>
          </p:nvSpPr>
          <p:spPr>
            <a:xfrm>
              <a:off x="254000" y="1953126"/>
              <a:ext cx="4876800" cy="646331"/>
            </a:xfrm>
            <a:prstGeom prst="rect">
              <a:avLst/>
            </a:prstGeom>
            <a:noFill/>
          </p:spPr>
          <p:txBody>
            <a:bodyPr wrap="square" rtlCol="0">
              <a:spAutoFit/>
            </a:bodyPr>
            <a:lstStyle/>
            <a:p>
              <a:r>
                <a:rPr lang="en-US" sz="1800" dirty="0" smtClean="0">
                  <a:solidFill>
                    <a:srgbClr val="017DB9"/>
                  </a:solidFill>
                </a:rPr>
                <a:t>Choose one or more of the following and delete those that do not apply (both columns)</a:t>
              </a:r>
              <a:endParaRPr lang="en-US" sz="1800" dirty="0"/>
            </a:p>
          </p:txBody>
        </p:sp>
      </p:gr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p:txBody>
          <a:bodyPr/>
          <a:lstStyle/>
          <a:p>
            <a:r>
              <a:rPr lang="en-US"/>
              <a:t>Social Media Posting Style</a:t>
            </a:r>
          </a:p>
        </p:txBody>
      </p:sp>
      <p:sp>
        <p:nvSpPr>
          <p:cNvPr id="15362" name="Rectangle 2"/>
          <p:cNvSpPr>
            <a:spLocks noGrp="1" noChangeArrowheads="1"/>
          </p:cNvSpPr>
          <p:nvPr>
            <p:ph type="body" idx="1"/>
          </p:nvPr>
        </p:nvSpPr>
        <p:spPr>
          <a:xfrm>
            <a:off x="1270000" y="2768600"/>
            <a:ext cx="4648200" cy="5715000"/>
          </a:xfrm>
        </p:spPr>
        <p:txBody>
          <a:bodyPr/>
          <a:lstStyle/>
          <a:p>
            <a:pPr marL="889000" indent="-571500" algn="l">
              <a:buClr>
                <a:srgbClr val="017DB9"/>
              </a:buClr>
              <a:buSzPct val="75000"/>
              <a:buFont typeface="Zapf Dingbats" charset="0"/>
              <a:buChar char="❖"/>
            </a:pPr>
            <a:r>
              <a:rPr lang="en-US" sz="2400"/>
              <a:t>Give</a:t>
            </a:r>
          </a:p>
          <a:p>
            <a:pPr marL="1333500" lvl="1" indent="-571500" algn="l">
              <a:buClr>
                <a:srgbClr val="017DB9"/>
              </a:buClr>
              <a:buSzPct val="75000"/>
              <a:buFont typeface="Zapf Dingbats" charset="0"/>
              <a:buChar char="❖"/>
            </a:pPr>
            <a:r>
              <a:rPr lang="en-US" sz="2400"/>
              <a:t>Offers</a:t>
            </a:r>
          </a:p>
          <a:p>
            <a:pPr marL="1333500" lvl="1" indent="-571500" algn="l">
              <a:buClr>
                <a:srgbClr val="017DB9"/>
              </a:buClr>
              <a:buSzPct val="75000"/>
              <a:buFont typeface="Zapf Dingbats" charset="0"/>
              <a:buChar char="❖"/>
            </a:pPr>
            <a:r>
              <a:rPr lang="en-US" sz="2400"/>
              <a:t>Discounts &amp; Deals</a:t>
            </a:r>
          </a:p>
          <a:p>
            <a:pPr marL="1333500" lvl="1" indent="-571500" algn="l">
              <a:buClr>
                <a:srgbClr val="017DB9"/>
              </a:buClr>
              <a:buSzPct val="75000"/>
              <a:buFont typeface="Zapf Dingbats" charset="0"/>
              <a:buChar char="❖"/>
            </a:pPr>
            <a:r>
              <a:rPr lang="en-US" sz="2400"/>
              <a:t>Contests</a:t>
            </a:r>
          </a:p>
          <a:p>
            <a:pPr marL="889000" indent="-571500" algn="l">
              <a:buClr>
                <a:srgbClr val="017DB9"/>
              </a:buClr>
              <a:buSzPct val="75000"/>
              <a:buFont typeface="Zapf Dingbats" charset="0"/>
              <a:buChar char="❖"/>
            </a:pPr>
            <a:r>
              <a:rPr lang="en-US" sz="2400"/>
              <a:t>Advise</a:t>
            </a:r>
          </a:p>
          <a:p>
            <a:pPr marL="1333500" lvl="1" indent="-571500" algn="l">
              <a:buClr>
                <a:srgbClr val="017DB9"/>
              </a:buClr>
              <a:buSzPct val="75000"/>
              <a:buFont typeface="Zapf Dingbats" charset="0"/>
              <a:buChar char="❖"/>
            </a:pPr>
            <a:r>
              <a:rPr lang="en-US" sz="2400"/>
              <a:t>Tips</a:t>
            </a:r>
          </a:p>
          <a:p>
            <a:pPr marL="1333500" lvl="1" indent="-571500" algn="l">
              <a:buClr>
                <a:srgbClr val="017DB9"/>
              </a:buClr>
              <a:buSzPct val="75000"/>
              <a:buFont typeface="Zapf Dingbats" charset="0"/>
              <a:buChar char="❖"/>
            </a:pPr>
            <a:r>
              <a:rPr lang="en-US" sz="2400"/>
              <a:t>How To’s</a:t>
            </a:r>
          </a:p>
          <a:p>
            <a:pPr marL="1333500" lvl="1" indent="-571500" algn="l">
              <a:buClr>
                <a:srgbClr val="017DB9"/>
              </a:buClr>
              <a:buSzPct val="75000"/>
              <a:buFont typeface="Zapf Dingbats" charset="0"/>
              <a:buChar char="❖"/>
            </a:pPr>
            <a:r>
              <a:rPr lang="en-US" sz="2400"/>
              <a:t>Obstacles</a:t>
            </a:r>
          </a:p>
          <a:p>
            <a:pPr marL="889000" indent="-571500" algn="l">
              <a:buClr>
                <a:srgbClr val="017DB9"/>
              </a:buClr>
              <a:buSzPct val="75000"/>
              <a:buFont typeface="Zapf Dingbats" charset="0"/>
              <a:buChar char="❖"/>
            </a:pPr>
            <a:r>
              <a:rPr lang="en-US" sz="2400"/>
              <a:t>Warn</a:t>
            </a:r>
          </a:p>
          <a:p>
            <a:pPr marL="1333500" lvl="1" indent="-571500" algn="l">
              <a:buClr>
                <a:srgbClr val="017DB9"/>
              </a:buClr>
              <a:buSzPct val="75000"/>
              <a:buFont typeface="Zapf Dingbats" charset="0"/>
              <a:buChar char="❖"/>
            </a:pPr>
            <a:r>
              <a:rPr lang="en-US" sz="2400"/>
              <a:t>Dangers</a:t>
            </a:r>
          </a:p>
          <a:p>
            <a:pPr marL="1333500" lvl="1" indent="-571500" algn="l">
              <a:buClr>
                <a:srgbClr val="017DB9"/>
              </a:buClr>
              <a:buSzPct val="75000"/>
              <a:buFont typeface="Zapf Dingbats" charset="0"/>
              <a:buChar char="❖"/>
            </a:pPr>
            <a:r>
              <a:rPr lang="en-US" sz="2400"/>
              <a:t>News</a:t>
            </a:r>
          </a:p>
          <a:p>
            <a:pPr marL="1333500" lvl="1" indent="-571500" algn="l">
              <a:buClr>
                <a:srgbClr val="017DB9"/>
              </a:buClr>
              <a:buSzPct val="75000"/>
              <a:buFont typeface="Zapf Dingbats" charset="0"/>
              <a:buChar char="❖"/>
            </a:pPr>
            <a:r>
              <a:rPr lang="en-US" sz="2400"/>
              <a:t>Coming Soon</a:t>
            </a:r>
            <a:endParaRPr lang="en-US"/>
          </a:p>
        </p:txBody>
      </p:sp>
      <p:sp>
        <p:nvSpPr>
          <p:cNvPr id="15363" name="AutoShape 3"/>
          <p:cNvSpPr>
            <a:spLocks/>
          </p:cNvSpPr>
          <p:nvPr/>
        </p:nvSpPr>
        <p:spPr bwMode="auto">
          <a:xfrm>
            <a:off x="7493000" y="2768600"/>
            <a:ext cx="4648200" cy="5715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w="12700" cap="flat" cmpd="sng">
            <a:noFill/>
            <a:prstDash val="solid"/>
            <a:miter lim="0"/>
            <a:headEnd/>
            <a:tailEnd/>
          </a:ln>
          <a:effectLst/>
        </p:spPr>
        <p:txBody>
          <a:bodyPr lIns="50800" tIns="50800" rIns="50800" bIns="50800" anchor="ctr"/>
          <a:lstStyle/>
          <a:p>
            <a:pPr marL="571500" indent="-571500" algn="l">
              <a:buClr>
                <a:srgbClr val="017DB9"/>
              </a:buClr>
              <a:buSzPct val="75000"/>
              <a:buFont typeface="Zapf Dingbats" charset="0"/>
              <a:buChar char="❖"/>
            </a:pPr>
            <a:r>
              <a:rPr lang="en-US" sz="2400">
                <a:latin typeface="Tahoma" pitchFamily="34" charset="0"/>
                <a:cs typeface="Tahoma" pitchFamily="34" charset="0"/>
                <a:sym typeface="Tahoma" pitchFamily="34" charset="0"/>
              </a:rPr>
              <a:t>Inspire</a:t>
            </a:r>
          </a:p>
          <a:p>
            <a:pPr marL="889000" lvl="1" indent="-571500" algn="l">
              <a:buClr>
                <a:srgbClr val="017DB9"/>
              </a:buClr>
              <a:buSzPct val="75000"/>
              <a:buFont typeface="Zapf Dingbats" charset="0"/>
              <a:buChar char="❖"/>
            </a:pPr>
            <a:r>
              <a:rPr lang="en-US" sz="2400">
                <a:latin typeface="Tahoma" pitchFamily="34" charset="0"/>
                <a:cs typeface="Tahoma" pitchFamily="34" charset="0"/>
                <a:sym typeface="Tahoma" pitchFamily="34" charset="0"/>
              </a:rPr>
              <a:t>Inspirational Quotes</a:t>
            </a:r>
          </a:p>
          <a:p>
            <a:pPr marL="889000" lvl="1" indent="-571500" algn="l">
              <a:buClr>
                <a:srgbClr val="017DB9"/>
              </a:buClr>
              <a:buSzPct val="75000"/>
              <a:buFont typeface="Zapf Dingbats" charset="0"/>
              <a:buChar char="❖"/>
            </a:pPr>
            <a:r>
              <a:rPr lang="en-US" sz="2400">
                <a:latin typeface="Tahoma" pitchFamily="34" charset="0"/>
                <a:cs typeface="Tahoma" pitchFamily="34" charset="0"/>
                <a:sym typeface="Tahoma" pitchFamily="34" charset="0"/>
              </a:rPr>
              <a:t>Motivate</a:t>
            </a:r>
          </a:p>
          <a:p>
            <a:pPr marL="889000" lvl="1" indent="-571500" algn="l">
              <a:buClr>
                <a:srgbClr val="017DB9"/>
              </a:buClr>
              <a:buSzPct val="75000"/>
              <a:buFont typeface="Zapf Dingbats" charset="0"/>
              <a:buChar char="❖"/>
            </a:pPr>
            <a:r>
              <a:rPr lang="en-US" sz="2400">
                <a:latin typeface="Tahoma" pitchFamily="34" charset="0"/>
                <a:cs typeface="Tahoma" pitchFamily="34" charset="0"/>
                <a:sym typeface="Tahoma" pitchFamily="34" charset="0"/>
              </a:rPr>
              <a:t>Coach</a:t>
            </a:r>
          </a:p>
          <a:p>
            <a:pPr marL="571500" indent="-571500" algn="l">
              <a:buClr>
                <a:srgbClr val="017DB9"/>
              </a:buClr>
              <a:buSzPct val="75000"/>
              <a:buFont typeface="Zapf Dingbats" charset="0"/>
              <a:buChar char="❖"/>
            </a:pPr>
            <a:r>
              <a:rPr lang="en-US" sz="2400">
                <a:latin typeface="Tahoma" pitchFamily="34" charset="0"/>
                <a:cs typeface="Tahoma" pitchFamily="34" charset="0"/>
                <a:sym typeface="Tahoma" pitchFamily="34" charset="0"/>
              </a:rPr>
              <a:t>Amaze</a:t>
            </a:r>
          </a:p>
          <a:p>
            <a:pPr marL="889000" lvl="1" indent="-571500" algn="l">
              <a:buClr>
                <a:srgbClr val="017DB9"/>
              </a:buClr>
              <a:buSzPct val="75000"/>
              <a:buFont typeface="Zapf Dingbats" charset="0"/>
              <a:buChar char="❖"/>
            </a:pPr>
            <a:r>
              <a:rPr lang="en-US" sz="2400">
                <a:latin typeface="Tahoma" pitchFamily="34" charset="0"/>
                <a:cs typeface="Tahoma" pitchFamily="34" charset="0"/>
                <a:sym typeface="Tahoma" pitchFamily="34" charset="0"/>
              </a:rPr>
              <a:t>Pictures</a:t>
            </a:r>
          </a:p>
          <a:p>
            <a:pPr marL="889000" lvl="1" indent="-571500" algn="l">
              <a:buClr>
                <a:srgbClr val="017DB9"/>
              </a:buClr>
              <a:buSzPct val="75000"/>
              <a:buFont typeface="Zapf Dingbats" charset="0"/>
              <a:buChar char="❖"/>
            </a:pPr>
            <a:r>
              <a:rPr lang="en-US" sz="2400">
                <a:latin typeface="Tahoma" pitchFamily="34" charset="0"/>
                <a:cs typeface="Tahoma" pitchFamily="34" charset="0"/>
                <a:sym typeface="Tahoma" pitchFamily="34" charset="0"/>
              </a:rPr>
              <a:t>Facts</a:t>
            </a:r>
          </a:p>
          <a:p>
            <a:pPr marL="889000" lvl="1" indent="-571500" algn="l">
              <a:buClr>
                <a:srgbClr val="017DB9"/>
              </a:buClr>
              <a:buSzPct val="75000"/>
              <a:buFont typeface="Zapf Dingbats" charset="0"/>
              <a:buChar char="❖"/>
            </a:pPr>
            <a:r>
              <a:rPr lang="en-US" sz="2400">
                <a:latin typeface="Tahoma" pitchFamily="34" charset="0"/>
                <a:cs typeface="Tahoma" pitchFamily="34" charset="0"/>
                <a:sym typeface="Tahoma" pitchFamily="34" charset="0"/>
              </a:rPr>
              <a:t>Stories</a:t>
            </a:r>
          </a:p>
          <a:p>
            <a:pPr marL="571500" indent="-571500" algn="l">
              <a:buClr>
                <a:srgbClr val="017DB9"/>
              </a:buClr>
              <a:buSzPct val="75000"/>
              <a:buFont typeface="Zapf Dingbats" charset="0"/>
              <a:buChar char="❖"/>
            </a:pPr>
            <a:r>
              <a:rPr lang="en-US" sz="2400">
                <a:latin typeface="Tahoma" pitchFamily="34" charset="0"/>
                <a:cs typeface="Tahoma" pitchFamily="34" charset="0"/>
                <a:sym typeface="Tahoma" pitchFamily="34" charset="0"/>
              </a:rPr>
              <a:t>Amuse</a:t>
            </a:r>
          </a:p>
          <a:p>
            <a:pPr marL="889000" lvl="1" indent="-571500" algn="l">
              <a:buClr>
                <a:srgbClr val="017DB9"/>
              </a:buClr>
              <a:buSzPct val="75000"/>
              <a:buFont typeface="Zapf Dingbats" charset="0"/>
              <a:buChar char="❖"/>
            </a:pPr>
            <a:r>
              <a:rPr lang="en-US" sz="2400">
                <a:latin typeface="Tahoma" pitchFamily="34" charset="0"/>
                <a:cs typeface="Tahoma" pitchFamily="34" charset="0"/>
                <a:sym typeface="Tahoma" pitchFamily="34" charset="0"/>
              </a:rPr>
              <a:t>Funny Pictures &amp; Quotes</a:t>
            </a:r>
          </a:p>
          <a:p>
            <a:pPr marL="889000" lvl="1" indent="-571500" algn="l">
              <a:buClr>
                <a:srgbClr val="017DB9"/>
              </a:buClr>
              <a:buSzPct val="75000"/>
              <a:buFont typeface="Zapf Dingbats" charset="0"/>
              <a:buChar char="❖"/>
            </a:pPr>
            <a:r>
              <a:rPr lang="en-US" sz="2400">
                <a:latin typeface="Tahoma" pitchFamily="34" charset="0"/>
                <a:cs typeface="Tahoma" pitchFamily="34" charset="0"/>
                <a:sym typeface="Tahoma" pitchFamily="34" charset="0"/>
              </a:rPr>
              <a:t>Non-offensive</a:t>
            </a:r>
          </a:p>
          <a:p>
            <a:pPr marL="889000" lvl="1" indent="-571500" algn="l">
              <a:buClr>
                <a:srgbClr val="017DB9"/>
              </a:buClr>
              <a:buSzPct val="75000"/>
              <a:buFont typeface="Zapf Dingbats" charset="0"/>
              <a:buChar char="❖"/>
            </a:pPr>
            <a:r>
              <a:rPr lang="en-US" sz="2400">
                <a:latin typeface="Tahoma" pitchFamily="34" charset="0"/>
                <a:cs typeface="Tahoma" pitchFamily="34" charset="0"/>
                <a:sym typeface="Tahoma" pitchFamily="34" charset="0"/>
              </a:rPr>
              <a:t>General Audience</a:t>
            </a:r>
            <a:endParaRPr lang="en-US"/>
          </a:p>
        </p:txBody>
      </p:sp>
      <p:grpSp>
        <p:nvGrpSpPr>
          <p:cNvPr id="8" name="Group 7"/>
          <p:cNvGrpSpPr/>
          <p:nvPr/>
        </p:nvGrpSpPr>
        <p:grpSpPr>
          <a:xfrm>
            <a:off x="144378" y="1701800"/>
            <a:ext cx="5435600" cy="1746250"/>
            <a:chOff x="144378" y="1701800"/>
            <a:chExt cx="5435600" cy="1746250"/>
          </a:xfrm>
        </p:grpSpPr>
        <p:sp>
          <p:nvSpPr>
            <p:cNvPr id="15364" name="AutoShape 4"/>
            <p:cNvSpPr>
              <a:spLocks/>
            </p:cNvSpPr>
            <p:nvPr/>
          </p:nvSpPr>
          <p:spPr bwMode="auto">
            <a:xfrm>
              <a:off x="279400" y="1701800"/>
              <a:ext cx="5168900" cy="1746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61" y="0"/>
                  </a:moveTo>
                  <a:cubicBezTo>
                    <a:pt x="475" y="0"/>
                    <a:pt x="0" y="1406"/>
                    <a:pt x="0" y="3141"/>
                  </a:cubicBezTo>
                  <a:lnTo>
                    <a:pt x="0" y="5339"/>
                  </a:lnTo>
                  <a:cubicBezTo>
                    <a:pt x="0" y="7074"/>
                    <a:pt x="475" y="8480"/>
                    <a:pt x="1061" y="8480"/>
                  </a:cubicBezTo>
                  <a:lnTo>
                    <a:pt x="5476" y="8480"/>
                  </a:lnTo>
                  <a:lnTo>
                    <a:pt x="6046" y="21600"/>
                  </a:lnTo>
                  <a:lnTo>
                    <a:pt x="6617" y="8480"/>
                  </a:lnTo>
                  <a:lnTo>
                    <a:pt x="20538" y="8480"/>
                  </a:lnTo>
                  <a:cubicBezTo>
                    <a:pt x="21124" y="8480"/>
                    <a:pt x="21600" y="7074"/>
                    <a:pt x="21600" y="5339"/>
                  </a:cubicBezTo>
                  <a:lnTo>
                    <a:pt x="21600" y="3141"/>
                  </a:lnTo>
                  <a:cubicBezTo>
                    <a:pt x="21600" y="1406"/>
                    <a:pt x="21124" y="0"/>
                    <a:pt x="20538" y="0"/>
                  </a:cubicBezTo>
                  <a:lnTo>
                    <a:pt x="1061"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7" name="TextBox 6"/>
            <p:cNvSpPr txBox="1"/>
            <p:nvPr/>
          </p:nvSpPr>
          <p:spPr>
            <a:xfrm>
              <a:off x="144378" y="1720516"/>
              <a:ext cx="5435600" cy="646331"/>
            </a:xfrm>
            <a:prstGeom prst="rect">
              <a:avLst/>
            </a:prstGeom>
            <a:noFill/>
          </p:spPr>
          <p:txBody>
            <a:bodyPr wrap="square" rtlCol="0">
              <a:spAutoFit/>
            </a:bodyPr>
            <a:lstStyle/>
            <a:p>
              <a:r>
                <a:rPr lang="en-US" sz="1800" dirty="0" smtClean="0">
                  <a:solidFill>
                    <a:srgbClr val="017DB9"/>
                  </a:solidFill>
                </a:rPr>
                <a:t>Choose and edit one or more of the following and delete those that do not apply (both columns)</a:t>
              </a:r>
              <a:endParaRPr lang="en-US" sz="1800" dirty="0"/>
            </a:p>
          </p:txBody>
        </p:sp>
      </p:gr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p:txBody>
          <a:bodyPr/>
          <a:lstStyle/>
          <a:p>
            <a:r>
              <a:rPr lang="en-US"/>
              <a:t>Social Media Buy-in from All Employees</a:t>
            </a:r>
          </a:p>
        </p:txBody>
      </p:sp>
      <p:sp>
        <p:nvSpPr>
          <p:cNvPr id="17410" name="Rectangle 2"/>
          <p:cNvSpPr>
            <a:spLocks noGrp="1" noChangeArrowheads="1"/>
          </p:cNvSpPr>
          <p:nvPr>
            <p:ph type="body" idx="1"/>
          </p:nvPr>
        </p:nvSpPr>
        <p:spPr/>
        <p:txBody>
          <a:bodyPr/>
          <a:lstStyle/>
          <a:p>
            <a:pPr marL="889000" indent="-571500" algn="l">
              <a:spcBef>
                <a:spcPts val="2400"/>
              </a:spcBef>
              <a:buClr>
                <a:srgbClr val="017DB9"/>
              </a:buClr>
              <a:buSzPct val="75000"/>
              <a:buFont typeface="Zapf Dingbats" charset="0"/>
              <a:buChar char="❖"/>
            </a:pPr>
            <a:r>
              <a:rPr lang="en-US" sz="4200"/>
              <a:t>Social media leader</a:t>
            </a:r>
          </a:p>
          <a:p>
            <a:pPr marL="889000" indent="-571500" algn="l">
              <a:spcBef>
                <a:spcPts val="2400"/>
              </a:spcBef>
              <a:buClr>
                <a:srgbClr val="017DB9"/>
              </a:buClr>
              <a:buSzPct val="75000"/>
              <a:buFont typeface="Zapf Dingbats" charset="0"/>
              <a:buChar char="❖"/>
            </a:pPr>
            <a:r>
              <a:rPr lang="en-US" sz="4200"/>
              <a:t>Top down</a:t>
            </a:r>
          </a:p>
          <a:p>
            <a:pPr marL="889000" indent="-571500" algn="l">
              <a:spcBef>
                <a:spcPts val="2400"/>
              </a:spcBef>
              <a:buClr>
                <a:srgbClr val="017DB9"/>
              </a:buClr>
              <a:buSzPct val="75000"/>
              <a:buFont typeface="Zapf Dingbats" charset="0"/>
              <a:buChar char="❖"/>
            </a:pPr>
            <a:r>
              <a:rPr lang="en-US" sz="4200"/>
              <a:t>Corporate training</a:t>
            </a:r>
          </a:p>
          <a:p>
            <a:pPr marL="889000" indent="-571500" algn="l">
              <a:spcBef>
                <a:spcPts val="2400"/>
              </a:spcBef>
              <a:buClr>
                <a:srgbClr val="017DB9"/>
              </a:buClr>
              <a:buSzPct val="75000"/>
              <a:buFont typeface="Zapf Dingbats" charset="0"/>
              <a:buChar char="❖"/>
            </a:pPr>
            <a:r>
              <a:rPr lang="en-US" sz="4200"/>
              <a:t>Consistent messaging</a:t>
            </a:r>
          </a:p>
          <a:p>
            <a:pPr marL="889000" indent="-571500" algn="l">
              <a:spcBef>
                <a:spcPts val="2400"/>
              </a:spcBef>
              <a:buClr>
                <a:srgbClr val="017DB9"/>
              </a:buClr>
              <a:buSzPct val="75000"/>
              <a:buFont typeface="Zapf Dingbats" charset="0"/>
              <a:buChar char="❖"/>
            </a:pPr>
            <a:r>
              <a:rPr lang="en-US" sz="4200"/>
              <a:t>Ongoing internal training, communication, encouragement</a:t>
            </a:r>
            <a:endParaRPr lang="en-US"/>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p:txBody>
          <a:bodyPr/>
          <a:lstStyle/>
          <a:p>
            <a:r>
              <a:rPr lang="en-US"/>
              <a:t>Social Media Channels</a:t>
            </a:r>
          </a:p>
        </p:txBody>
      </p:sp>
      <p:sp>
        <p:nvSpPr>
          <p:cNvPr id="19458" name="Rectangle 2"/>
          <p:cNvSpPr>
            <a:spLocks noGrp="1" noChangeArrowheads="1"/>
          </p:cNvSpPr>
          <p:nvPr>
            <p:ph type="body" idx="1"/>
          </p:nvPr>
        </p:nvSpPr>
        <p:spPr>
          <a:xfrm>
            <a:off x="1270000" y="2247900"/>
            <a:ext cx="10464800" cy="6743700"/>
          </a:xfrm>
        </p:spPr>
        <p:txBody>
          <a:bodyPr/>
          <a:lstStyle/>
          <a:p>
            <a:pPr marL="889000" indent="-571500" algn="l">
              <a:spcBef>
                <a:spcPts val="2400"/>
              </a:spcBef>
              <a:buClr>
                <a:srgbClr val="017DB9"/>
              </a:buClr>
              <a:buSzPct val="75000"/>
              <a:buFont typeface="Zapf Dingbats" charset="0"/>
              <a:buChar char="❖"/>
            </a:pPr>
            <a:r>
              <a:rPr lang="en-US" sz="3600"/>
              <a:t>LinkedIn</a:t>
            </a:r>
          </a:p>
          <a:p>
            <a:pPr marL="889000" indent="-571500" algn="l">
              <a:spcBef>
                <a:spcPts val="2400"/>
              </a:spcBef>
              <a:buClr>
                <a:srgbClr val="017DB9"/>
              </a:buClr>
              <a:buSzPct val="75000"/>
              <a:buFont typeface="Zapf Dingbats" charset="0"/>
              <a:buChar char="❖"/>
            </a:pPr>
            <a:r>
              <a:rPr lang="en-US" sz="3600"/>
              <a:t>Slideshare</a:t>
            </a:r>
          </a:p>
          <a:p>
            <a:pPr marL="889000" indent="-571500" algn="l">
              <a:spcBef>
                <a:spcPts val="2400"/>
              </a:spcBef>
              <a:buClr>
                <a:srgbClr val="017DB9"/>
              </a:buClr>
              <a:buSzPct val="75000"/>
              <a:buFont typeface="Zapf Dingbats" charset="0"/>
              <a:buChar char="❖"/>
            </a:pPr>
            <a:r>
              <a:rPr lang="en-US" sz="3600"/>
              <a:t>YouTube</a:t>
            </a:r>
          </a:p>
          <a:p>
            <a:pPr marL="889000" indent="-571500" algn="l">
              <a:spcBef>
                <a:spcPts val="2400"/>
              </a:spcBef>
              <a:buClr>
                <a:srgbClr val="017DB9"/>
              </a:buClr>
              <a:buSzPct val="75000"/>
              <a:buFont typeface="Zapf Dingbats" charset="0"/>
              <a:buChar char="❖"/>
            </a:pPr>
            <a:r>
              <a:rPr lang="en-US" sz="3600"/>
              <a:t>Twitter</a:t>
            </a:r>
          </a:p>
          <a:p>
            <a:pPr marL="889000" indent="-571500" algn="l">
              <a:spcBef>
                <a:spcPts val="2400"/>
              </a:spcBef>
              <a:buClr>
                <a:srgbClr val="017DB9"/>
              </a:buClr>
              <a:buSzPct val="75000"/>
              <a:buFont typeface="Zapf Dingbats" charset="0"/>
              <a:buChar char="❖"/>
            </a:pPr>
            <a:r>
              <a:rPr lang="en-US" sz="3600"/>
              <a:t>Facebook</a:t>
            </a:r>
          </a:p>
          <a:p>
            <a:pPr marL="889000" indent="-571500" algn="l">
              <a:spcBef>
                <a:spcPts val="2400"/>
              </a:spcBef>
              <a:buClr>
                <a:srgbClr val="017DB9"/>
              </a:buClr>
              <a:buSzPct val="75000"/>
              <a:buFont typeface="Zapf Dingbats" charset="0"/>
              <a:buChar char="❖"/>
            </a:pPr>
            <a:r>
              <a:rPr lang="en-US" sz="3600"/>
              <a:t>Google+</a:t>
            </a:r>
          </a:p>
          <a:p>
            <a:pPr marL="889000" indent="-571500" algn="l">
              <a:spcBef>
                <a:spcPts val="2400"/>
              </a:spcBef>
              <a:buClr>
                <a:srgbClr val="017DB9"/>
              </a:buClr>
              <a:buSzPct val="75000"/>
              <a:buFont typeface="Zapf Dingbats" charset="0"/>
              <a:buChar char="❖"/>
            </a:pPr>
            <a:r>
              <a:rPr lang="en-US" sz="3600"/>
              <a:t>Vimeo</a:t>
            </a:r>
          </a:p>
          <a:p>
            <a:pPr marL="889000" indent="-571500" algn="l">
              <a:spcBef>
                <a:spcPts val="2400"/>
              </a:spcBef>
              <a:buClr>
                <a:srgbClr val="017DB9"/>
              </a:buClr>
              <a:buSzPct val="75000"/>
              <a:buFont typeface="Zapf Dingbats" charset="0"/>
              <a:buChar char="❖"/>
            </a:pPr>
            <a:r>
              <a:rPr lang="en-US" sz="3600"/>
              <a:t>Pinterest</a:t>
            </a:r>
            <a:endParaRPr lang="en-US"/>
          </a:p>
        </p:txBody>
      </p:sp>
      <p:grpSp>
        <p:nvGrpSpPr>
          <p:cNvPr id="7" name="Group 6"/>
          <p:cNvGrpSpPr/>
          <p:nvPr/>
        </p:nvGrpSpPr>
        <p:grpSpPr>
          <a:xfrm>
            <a:off x="430464" y="1295400"/>
            <a:ext cx="4724400" cy="1176338"/>
            <a:chOff x="430464" y="1295400"/>
            <a:chExt cx="4724400" cy="1176338"/>
          </a:xfrm>
        </p:grpSpPr>
        <p:sp>
          <p:nvSpPr>
            <p:cNvPr id="19459" name="AutoShape 3"/>
            <p:cNvSpPr>
              <a:spLocks/>
            </p:cNvSpPr>
            <p:nvPr/>
          </p:nvSpPr>
          <p:spPr bwMode="auto">
            <a:xfrm>
              <a:off x="457200" y="1295400"/>
              <a:ext cx="4673600" cy="1176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3" y="0"/>
                  </a:moveTo>
                  <a:cubicBezTo>
                    <a:pt x="525" y="0"/>
                    <a:pt x="0" y="2087"/>
                    <a:pt x="0" y="4662"/>
                  </a:cubicBezTo>
                  <a:lnTo>
                    <a:pt x="0" y="7926"/>
                  </a:lnTo>
                  <a:cubicBezTo>
                    <a:pt x="0" y="10501"/>
                    <a:pt x="525" y="12588"/>
                    <a:pt x="1173" y="12588"/>
                  </a:cubicBezTo>
                  <a:lnTo>
                    <a:pt x="5495" y="12588"/>
                  </a:lnTo>
                  <a:lnTo>
                    <a:pt x="6124" y="21600"/>
                  </a:lnTo>
                  <a:lnTo>
                    <a:pt x="6755" y="12588"/>
                  </a:lnTo>
                  <a:lnTo>
                    <a:pt x="20426" y="12588"/>
                  </a:lnTo>
                  <a:cubicBezTo>
                    <a:pt x="21074" y="12588"/>
                    <a:pt x="21599" y="10501"/>
                    <a:pt x="21599" y="7926"/>
                  </a:cubicBezTo>
                  <a:lnTo>
                    <a:pt x="21599" y="4662"/>
                  </a:lnTo>
                  <a:cubicBezTo>
                    <a:pt x="21599" y="2087"/>
                    <a:pt x="21074" y="0"/>
                    <a:pt x="20426" y="0"/>
                  </a:cubicBezTo>
                  <a:lnTo>
                    <a:pt x="1173" y="0"/>
                  </a:lnTo>
                  <a:close/>
                </a:path>
              </a:pathLst>
            </a:custGeom>
            <a:noFill/>
            <a:ln w="25400" cap="flat" cmpd="sng">
              <a:solidFill>
                <a:srgbClr val="000000"/>
              </a:solidFill>
              <a:prstDash val="solid"/>
              <a:miter lim="0"/>
              <a:headEnd/>
              <a:tailEnd/>
            </a:ln>
            <a:effectLst/>
          </p:spPr>
          <p:txBody>
            <a:bodyPr lIns="0" tIns="0" rIns="0" bIns="0" anchor="ctr"/>
            <a:lstStyle/>
            <a:p>
              <a:endParaRPr lang="en-US" dirty="0"/>
            </a:p>
          </p:txBody>
        </p:sp>
        <p:sp>
          <p:nvSpPr>
            <p:cNvPr id="6" name="TextBox 5"/>
            <p:cNvSpPr txBox="1"/>
            <p:nvPr/>
          </p:nvSpPr>
          <p:spPr>
            <a:xfrm>
              <a:off x="430464" y="1295400"/>
              <a:ext cx="4724400" cy="646331"/>
            </a:xfrm>
            <a:prstGeom prst="rect">
              <a:avLst/>
            </a:prstGeom>
            <a:noFill/>
          </p:spPr>
          <p:txBody>
            <a:bodyPr wrap="square" rtlCol="0">
              <a:spAutoFit/>
            </a:bodyPr>
            <a:lstStyle/>
            <a:p>
              <a:r>
                <a:rPr lang="en-US" sz="1800" dirty="0" smtClean="0">
                  <a:solidFill>
                    <a:srgbClr val="017DB9"/>
                  </a:solidFill>
                </a:rPr>
                <a:t>Choose one or more of the following and delete those that do not apply</a:t>
              </a:r>
              <a:endParaRPr lang="en-US" sz="1800" dirty="0"/>
            </a:p>
          </p:txBody>
        </p:sp>
      </p:grpSp>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Office Theme">
  <a:themeElements>
    <a:clrScheme name="">
      <a:dk1>
        <a:srgbClr val="017DB9"/>
      </a:dk1>
      <a:lt1>
        <a:srgbClr val="FFFFFF"/>
      </a:lt1>
      <a:dk2>
        <a:srgbClr val="DCDEE0"/>
      </a:dk2>
      <a:lt2>
        <a:srgbClr val="53585F"/>
      </a:lt2>
      <a:accent1>
        <a:srgbClr val="0365C0"/>
      </a:accent1>
      <a:accent2>
        <a:srgbClr val="00882B"/>
      </a:accent2>
      <a:accent3>
        <a:srgbClr val="FFFFFF"/>
      </a:accent3>
      <a:accent4>
        <a:srgbClr val="016A9E"/>
      </a:accent4>
      <a:accent5>
        <a:srgbClr val="AAB8DC"/>
      </a:accent5>
      <a:accent6>
        <a:srgbClr val="007B26"/>
      </a:accent6>
      <a:hlink>
        <a:srgbClr val="0000FF"/>
      </a:hlink>
      <a:folHlink>
        <a:srgbClr val="FF00FF"/>
      </a:folHlink>
    </a:clrScheme>
    <a:fontScheme name="Office Theme">
      <a:majorFont>
        <a:latin typeface="Tahoma"/>
        <a:ea typeface=""/>
        <a:cs typeface="Tahoma"/>
      </a:majorFont>
      <a:minorFont>
        <a:latin typeface="Tahoma"/>
        <a:ea typeface=""/>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outerShdw dist="25400" dir="5400000" algn="ctr" rotWithShape="0">
            <a:srgbClr val="000000">
              <a:alpha val="50000"/>
            </a:srgbClr>
          </a:outerShdw>
        </a:effectLst>
      </a:spPr>
      <a:bodyPr vert="horz" wrap="square" lIns="50800" tIns="50800" rIns="50800" bIns="50800" numCol="1" anchor="ctr" anchorCtr="0" compatLnSpc="1">
        <a:prstTxWarp prst="textNoShape">
          <a:avLst/>
        </a:prstTxWarp>
      </a:bodyPr>
      <a:lstStyle>
        <a:defPPr marL="342900" marR="0" indent="0" algn="ctr" defTabSz="584200" rtl="0" eaLnBrk="1" fontAlgn="base" latinLnBrk="0" hangingPunct="0">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Gill Sans"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outerShdw dist="25400" dir="5400000" algn="ctr" rotWithShape="0">
            <a:srgbClr val="000000">
              <a:alpha val="50000"/>
            </a:srgbClr>
          </a:outerShdw>
        </a:effectLst>
      </a:spPr>
      <a:bodyPr vert="horz" wrap="square" lIns="50800" tIns="50800" rIns="50800" bIns="50800" numCol="1" anchor="ctr" anchorCtr="0" compatLnSpc="1">
        <a:prstTxWarp prst="textNoShape">
          <a:avLst/>
        </a:prstTxWarp>
      </a:bodyPr>
      <a:lstStyle>
        <a:defPPr marL="342900" marR="0" indent="0" algn="ctr" defTabSz="584200" rtl="0" eaLnBrk="1" fontAlgn="base" latinLnBrk="0" hangingPunct="0">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Gill Sans" charset="0"/>
            <a:cs typeface="Gill Sans" charset="0"/>
            <a:sym typeface="Gill Sans" charset="0"/>
          </a:defRPr>
        </a:defPPr>
      </a:lstStyle>
    </a:lnDef>
  </a:objectDefaults>
  <a:extraClrSchemeLst/>
</a:theme>
</file>

<file path=ppt/theme/theme2.xml><?xml version="1.0" encoding="utf-8"?>
<a:theme xmlns:a="http://schemas.openxmlformats.org/drawingml/2006/main" name="Office Theme">
  <a:themeElements>
    <a:clrScheme name="">
      <a:dk1>
        <a:srgbClr val="017DB9"/>
      </a:dk1>
      <a:lt1>
        <a:srgbClr val="FFFFFF"/>
      </a:lt1>
      <a:dk2>
        <a:srgbClr val="DCDEE0"/>
      </a:dk2>
      <a:lt2>
        <a:srgbClr val="53585F"/>
      </a:lt2>
      <a:accent1>
        <a:srgbClr val="0365C0"/>
      </a:accent1>
      <a:accent2>
        <a:srgbClr val="00882B"/>
      </a:accent2>
      <a:accent3>
        <a:srgbClr val="FFFFFF"/>
      </a:accent3>
      <a:accent4>
        <a:srgbClr val="016A9E"/>
      </a:accent4>
      <a:accent5>
        <a:srgbClr val="AAB8DC"/>
      </a:accent5>
      <a:accent6>
        <a:srgbClr val="007B26"/>
      </a:accent6>
      <a:hlink>
        <a:srgbClr val="0000FF"/>
      </a:hlink>
      <a:folHlink>
        <a:srgbClr val="FF00FF"/>
      </a:folHlink>
    </a:clrScheme>
    <a:fontScheme name="Office Theme">
      <a:majorFont>
        <a:latin typeface="Tahoma"/>
        <a:ea typeface=""/>
        <a:cs typeface="Tahoma"/>
      </a:majorFont>
      <a:minorFont>
        <a:latin typeface="Tahoma"/>
        <a:ea typeface=""/>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outerShdw dist="25400" dir="5400000" algn="ctr" rotWithShape="0">
            <a:srgbClr val="000000">
              <a:alpha val="50000"/>
            </a:srgbClr>
          </a:outerShdw>
        </a:effectLst>
      </a:spPr>
      <a:bodyPr vert="horz" wrap="square" lIns="50800" tIns="50800" rIns="50800" bIns="50800" numCol="1" anchor="ctr" anchorCtr="0" compatLnSpc="1">
        <a:prstTxWarp prst="textNoShape">
          <a:avLst/>
        </a:prstTxWarp>
      </a:bodyPr>
      <a:lstStyle>
        <a:defPPr marL="342900" marR="0" indent="0" algn="ctr" defTabSz="584200" rtl="0" eaLnBrk="1" fontAlgn="base" latinLnBrk="0" hangingPunct="0">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Gill Sans"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outerShdw dist="25400" dir="5400000" algn="ctr" rotWithShape="0">
            <a:srgbClr val="000000">
              <a:alpha val="50000"/>
            </a:srgbClr>
          </a:outerShdw>
        </a:effectLst>
      </a:spPr>
      <a:bodyPr vert="horz" wrap="square" lIns="50800" tIns="50800" rIns="50800" bIns="50800" numCol="1" anchor="ctr" anchorCtr="0" compatLnSpc="1">
        <a:prstTxWarp prst="textNoShape">
          <a:avLst/>
        </a:prstTxWarp>
      </a:bodyPr>
      <a:lstStyle>
        <a:defPPr marL="342900" marR="0" indent="0" algn="ctr" defTabSz="584200" rtl="0" eaLnBrk="1" fontAlgn="base" latinLnBrk="0" hangingPunct="0">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Gill Sans" charset="0"/>
            <a:cs typeface="Gill Sans" charset="0"/>
            <a:sym typeface="Gill Sans" charset="0"/>
          </a:defRPr>
        </a:defPPr>
      </a:lst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2721</Words>
  <PresentationFormat>Custom</PresentationFormat>
  <Paragraphs>320</Paragraphs>
  <Slides>16</Slides>
  <Notes>14</Notes>
  <HiddenSlides>1</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Office Theme</vt:lpstr>
      <vt:lpstr>OurCompany Social Media Strategy</vt:lpstr>
      <vt:lpstr>Purpose of Presentation</vt:lpstr>
      <vt:lpstr>Social Media Goals</vt:lpstr>
      <vt:lpstr>Social Media Objectives (Success Measurement)</vt:lpstr>
      <vt:lpstr>Social Media Voice</vt:lpstr>
      <vt:lpstr>Social Media Content</vt:lpstr>
      <vt:lpstr>Social Media Posting Style</vt:lpstr>
      <vt:lpstr>Social Media Buy-in from All Employees</vt:lpstr>
      <vt:lpstr>Social Media Channels</vt:lpstr>
      <vt:lpstr>LinkedIn Strategy</vt:lpstr>
      <vt:lpstr>SlideShare Strategy</vt:lpstr>
      <vt:lpstr>YouTube Strategy</vt:lpstr>
      <vt:lpstr>Twitter Strategy</vt:lpstr>
      <vt:lpstr>Facebook Strategy</vt:lpstr>
      <vt:lpstr>Google+ Strategy</vt:lpstr>
      <vt:lpstr>Download Template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OurCompany Social Media Strategy</dc:title>
  <cp:lastModifiedBy>Kylon Gustin</cp:lastModifiedBy>
  <cp:revision>6</cp:revision>
  <dcterms:modified xsi:type="dcterms:W3CDTF">2014-02-04T20:48:18Z</dcterms:modified>
</cp:coreProperties>
</file>